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07" r:id="rId3"/>
    <p:sldId id="302" r:id="rId4"/>
    <p:sldId id="303" r:id="rId5"/>
    <p:sldId id="304" r:id="rId6"/>
    <p:sldId id="305" r:id="rId7"/>
    <p:sldId id="257" r:id="rId8"/>
    <p:sldId id="258" r:id="rId9"/>
    <p:sldId id="259" r:id="rId10"/>
    <p:sldId id="261" r:id="rId11"/>
    <p:sldId id="263" r:id="rId12"/>
    <p:sldId id="264" r:id="rId13"/>
    <p:sldId id="297" r:id="rId14"/>
    <p:sldId id="266" r:id="rId15"/>
    <p:sldId id="269" r:id="rId16"/>
    <p:sldId id="308" r:id="rId17"/>
    <p:sldId id="270" r:id="rId18"/>
    <p:sldId id="271" r:id="rId19"/>
    <p:sldId id="272" r:id="rId20"/>
    <p:sldId id="309" r:id="rId21"/>
    <p:sldId id="273" r:id="rId22"/>
    <p:sldId id="311" r:id="rId23"/>
    <p:sldId id="274" r:id="rId24"/>
    <p:sldId id="299" r:id="rId25"/>
    <p:sldId id="312" r:id="rId26"/>
    <p:sldId id="298" r:id="rId27"/>
    <p:sldId id="275" r:id="rId28"/>
    <p:sldId id="276" r:id="rId29"/>
    <p:sldId id="277" r:id="rId30"/>
    <p:sldId id="278" r:id="rId31"/>
    <p:sldId id="279" r:id="rId32"/>
    <p:sldId id="280" r:id="rId33"/>
    <p:sldId id="281" r:id="rId34"/>
    <p:sldId id="283" r:id="rId35"/>
    <p:sldId id="285" r:id="rId36"/>
    <p:sldId id="300" r:id="rId37"/>
    <p:sldId id="268" r:id="rId38"/>
    <p:sldId id="286" r:id="rId39"/>
    <p:sldId id="288" r:id="rId40"/>
    <p:sldId id="289" r:id="rId41"/>
    <p:sldId id="290" r:id="rId42"/>
    <p:sldId id="292" r:id="rId43"/>
    <p:sldId id="293" r:id="rId44"/>
    <p:sldId id="294" r:id="rId45"/>
    <p:sldId id="296" r:id="rId46"/>
    <p:sldId id="306" r:id="rId4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3B20C374-0933-45C6-B652-23E1D4E9A25E}">
          <p14:sldIdLst>
            <p14:sldId id="256"/>
            <p14:sldId id="307"/>
            <p14:sldId id="302"/>
            <p14:sldId id="303"/>
            <p14:sldId id="304"/>
            <p14:sldId id="305"/>
          </p14:sldIdLst>
        </p14:section>
        <p14:section name="5 Equipment" id="{578C6137-84AA-4378-95BA-01613A272D7B}">
          <p14:sldIdLst>
            <p14:sldId id="257"/>
            <p14:sldId id="258"/>
            <p14:sldId id="259"/>
            <p14:sldId id="261"/>
          </p14:sldIdLst>
        </p14:section>
        <p14:section name="6 Utilities" id="{020C99E6-5F44-41CC-B8A0-F3697C7B5A14}">
          <p14:sldIdLst>
            <p14:sldId id="263"/>
            <p14:sldId id="264"/>
            <p14:sldId id="297"/>
            <p14:sldId id="266"/>
            <p14:sldId id="269"/>
            <p14:sldId id="308"/>
            <p14:sldId id="270"/>
            <p14:sldId id="271"/>
            <p14:sldId id="272"/>
            <p14:sldId id="309"/>
            <p14:sldId id="273"/>
            <p14:sldId id="311"/>
            <p14:sldId id="274"/>
            <p14:sldId id="299"/>
            <p14:sldId id="312"/>
            <p14:sldId id="298"/>
            <p14:sldId id="275"/>
          </p14:sldIdLst>
        </p14:section>
        <p14:section name="7 Personnel" id="{17B6B695-3390-4F8B-9E93-5351DD4BF06C}">
          <p14:sldIdLst>
            <p14:sldId id="276"/>
            <p14:sldId id="277"/>
            <p14:sldId id="278"/>
            <p14:sldId id="279"/>
            <p14:sldId id="280"/>
            <p14:sldId id="281"/>
            <p14:sldId id="283"/>
            <p14:sldId id="285"/>
            <p14:sldId id="300"/>
            <p14:sldId id="268"/>
            <p14:sldId id="286"/>
            <p14:sldId id="288"/>
            <p14:sldId id="289"/>
          </p14:sldIdLst>
        </p14:section>
        <p14:section name="8 Production and specific" id="{65FFF1EE-DD38-4E87-B672-C2B7F4BE6BD3}">
          <p14:sldIdLst>
            <p14:sldId id="290"/>
            <p14:sldId id="292"/>
            <p14:sldId id="293"/>
            <p14:sldId id="294"/>
            <p14:sldId id="296"/>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170C6-A793-4F2A-84B2-D98EC164584B}" v="131" dt="2022-10-31T23:38:28.759"/>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4" autoAdjust="0"/>
    <p:restoredTop sz="95030" autoAdjust="0"/>
  </p:normalViewPr>
  <p:slideViewPr>
    <p:cSldViewPr snapToGrid="0">
      <p:cViewPr varScale="1">
        <p:scale>
          <a:sx n="101" d="100"/>
          <a:sy n="101" d="100"/>
        </p:scale>
        <p:origin x="828" y="114"/>
      </p:cViewPr>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B18DE-004F-43F9-930D-5DE34B0648A6}" type="datetimeFigureOut">
              <a:rPr lang="zh-TW" altLang="en-US" smtClean="0"/>
              <a:t>2023/1/21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630B5-10A2-4D27-9D23-CDEBBFD7D72B}" type="slidenum">
              <a:rPr lang="zh-TW" altLang="en-US" smtClean="0"/>
              <a:t>‹#›</a:t>
            </a:fld>
            <a:endParaRPr lang="zh-TW" altLang="en-US"/>
          </a:p>
        </p:txBody>
      </p:sp>
    </p:spTree>
    <p:extLst>
      <p:ext uri="{BB962C8B-B14F-4D97-AF65-F5344CB8AC3E}">
        <p14:creationId xmlns:p14="http://schemas.microsoft.com/office/powerpoint/2010/main" val="743911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PIC/S GMP 2022/09/09</a:t>
            </a:r>
            <a:r>
              <a:rPr lang="zh-TW" altLang="en-US" dirty="0"/>
              <a:t>修訂後的附件</a:t>
            </a:r>
            <a:r>
              <a:rPr lang="en-US" altLang="zh-TW" dirty="0"/>
              <a:t>1</a:t>
            </a:r>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1</a:t>
            </a:fld>
            <a:endParaRPr lang="zh-TW" altLang="en-US"/>
          </a:p>
        </p:txBody>
      </p:sp>
    </p:spTree>
    <p:extLst>
      <p:ext uri="{BB962C8B-B14F-4D97-AF65-F5344CB8AC3E}">
        <p14:creationId xmlns:p14="http://schemas.microsoft.com/office/powerpoint/2010/main" val="307841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11</a:t>
            </a:fld>
            <a:endParaRPr lang="zh-TW" altLang="en-US"/>
          </a:p>
        </p:txBody>
      </p:sp>
    </p:spTree>
    <p:extLst>
      <p:ext uri="{BB962C8B-B14F-4D97-AF65-F5344CB8AC3E}">
        <p14:creationId xmlns:p14="http://schemas.microsoft.com/office/powerpoint/2010/main" val="209565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12</a:t>
            </a:fld>
            <a:endParaRPr lang="zh-TW" altLang="en-US"/>
          </a:p>
        </p:txBody>
      </p:sp>
    </p:spTree>
    <p:extLst>
      <p:ext uri="{BB962C8B-B14F-4D97-AF65-F5344CB8AC3E}">
        <p14:creationId xmlns:p14="http://schemas.microsoft.com/office/powerpoint/2010/main" val="231957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13</a:t>
            </a:fld>
            <a:endParaRPr lang="zh-TW" altLang="en-US"/>
          </a:p>
        </p:txBody>
      </p:sp>
    </p:spTree>
    <p:extLst>
      <p:ext uri="{BB962C8B-B14F-4D97-AF65-F5344CB8AC3E}">
        <p14:creationId xmlns:p14="http://schemas.microsoft.com/office/powerpoint/2010/main" val="2860903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endParaRPr lang="en-US" altLang="zh-TW" dirty="0"/>
          </a:p>
          <a:p>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14</a:t>
            </a:fld>
            <a:endParaRPr lang="zh-TW" altLang="en-US"/>
          </a:p>
        </p:txBody>
      </p:sp>
    </p:spTree>
    <p:extLst>
      <p:ext uri="{BB962C8B-B14F-4D97-AF65-F5344CB8AC3E}">
        <p14:creationId xmlns:p14="http://schemas.microsoft.com/office/powerpoint/2010/main" val="3907732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15</a:t>
            </a:fld>
            <a:endParaRPr lang="zh-TW" altLang="en-US"/>
          </a:p>
        </p:txBody>
      </p:sp>
    </p:spTree>
    <p:extLst>
      <p:ext uri="{BB962C8B-B14F-4D97-AF65-F5344CB8AC3E}">
        <p14:creationId xmlns:p14="http://schemas.microsoft.com/office/powerpoint/2010/main" val="1870709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17</a:t>
            </a:fld>
            <a:endParaRPr lang="zh-TW" altLang="en-US"/>
          </a:p>
        </p:txBody>
      </p:sp>
    </p:spTree>
    <p:extLst>
      <p:ext uri="{BB962C8B-B14F-4D97-AF65-F5344CB8AC3E}">
        <p14:creationId xmlns:p14="http://schemas.microsoft.com/office/powerpoint/2010/main" val="2243622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endParaRPr lang="en-US" altLang="zh-TW" dirty="0"/>
          </a:p>
          <a:p>
            <a:endParaRPr lang="en-US" altLang="zh-TW"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18</a:t>
            </a:fld>
            <a:endParaRPr lang="zh-TW" altLang="en-US"/>
          </a:p>
        </p:txBody>
      </p:sp>
    </p:spTree>
    <p:extLst>
      <p:ext uri="{BB962C8B-B14F-4D97-AF65-F5344CB8AC3E}">
        <p14:creationId xmlns:p14="http://schemas.microsoft.com/office/powerpoint/2010/main" val="77031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行動限</a:t>
            </a:r>
            <a:r>
              <a:rPr lang="zh-TW" altLang="en-US" sz="1200" dirty="0"/>
              <a:t>值</a:t>
            </a:r>
            <a:r>
              <a:rPr lang="en-US" altLang="zh-TW" dirty="0"/>
              <a:t>:</a:t>
            </a:r>
            <a:r>
              <a:rPr lang="zh-TW" altLang="en-US" b="0" i="0" dirty="0">
                <a:solidFill>
                  <a:srgbClr val="4D5156"/>
                </a:solidFill>
                <a:effectLst/>
                <a:latin typeface="arial" panose="020B0604020202020204" pitchFamily="34" charset="0"/>
              </a:rPr>
              <a:t>當關鍵參數超過允收標準時，即達到</a:t>
            </a:r>
            <a:r>
              <a:rPr lang="zh-TW" altLang="en-US" b="0" i="0" dirty="0">
                <a:effectLst/>
                <a:latin typeface="arial" panose="020B0604020202020204" pitchFamily="34" charset="0"/>
              </a:rPr>
              <a:t>行動限值。</a:t>
            </a:r>
            <a:endParaRPr lang="en-US" altLang="zh-TW" dirty="0"/>
          </a:p>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19</a:t>
            </a:fld>
            <a:endParaRPr lang="zh-TW" altLang="en-US"/>
          </a:p>
        </p:txBody>
      </p:sp>
    </p:spTree>
    <p:extLst>
      <p:ext uri="{BB962C8B-B14F-4D97-AF65-F5344CB8AC3E}">
        <p14:creationId xmlns:p14="http://schemas.microsoft.com/office/powerpoint/2010/main" val="2165871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spcBef>
                <a:spcPts val="5"/>
              </a:spcBef>
            </a:pPr>
            <a:r>
              <a:rPr lang="en-US" altLang="zh-TW" sz="1100" dirty="0">
                <a:effectLst/>
                <a:latin typeface="Times New Roman" panose="02020603050405020304" pitchFamily="18" charset="0"/>
                <a:ea typeface="Times New Roman" panose="02020603050405020304" pitchFamily="18" charset="0"/>
              </a:rPr>
              <a:t> </a:t>
            </a:r>
          </a:p>
          <a:p>
            <a:pPr>
              <a:spcBef>
                <a:spcPts val="5"/>
              </a:spcBef>
            </a:pPr>
            <a:endParaRPr lang="en-US" altLang="zh-TW" sz="1100" dirty="0">
              <a:effectLst/>
              <a:latin typeface="Times New Roman" panose="02020603050405020304" pitchFamily="18" charset="0"/>
              <a:ea typeface="Times New Roman" panose="02020603050405020304" pitchFamily="18" charset="0"/>
            </a:endParaRPr>
          </a:p>
          <a:p>
            <a:pPr>
              <a:spcBef>
                <a:spcPts val="5"/>
              </a:spcBef>
            </a:pPr>
            <a:endParaRPr lang="zh-TW" altLang="zh-TW" sz="1100" dirty="0">
              <a:effectLst/>
              <a:latin typeface="Times New Roman" panose="02020603050405020304" pitchFamily="18" charset="0"/>
              <a:ea typeface="Times New Roman" panose="02020603050405020304" pitchFamily="18" charset="0"/>
            </a:endParaRPr>
          </a:p>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21</a:t>
            </a:fld>
            <a:endParaRPr lang="zh-TW" altLang="en-US"/>
          </a:p>
        </p:txBody>
      </p:sp>
    </p:spTree>
    <p:extLst>
      <p:ext uri="{BB962C8B-B14F-4D97-AF65-F5344CB8AC3E}">
        <p14:creationId xmlns:p14="http://schemas.microsoft.com/office/powerpoint/2010/main" val="836165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23</a:t>
            </a:fld>
            <a:endParaRPr lang="zh-TW" altLang="en-US"/>
          </a:p>
        </p:txBody>
      </p:sp>
    </p:spTree>
    <p:extLst>
      <p:ext uri="{BB962C8B-B14F-4D97-AF65-F5344CB8AC3E}">
        <p14:creationId xmlns:p14="http://schemas.microsoft.com/office/powerpoint/2010/main" val="59231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3</a:t>
            </a:fld>
            <a:endParaRPr lang="zh-TW" altLang="en-US"/>
          </a:p>
        </p:txBody>
      </p:sp>
    </p:spTree>
    <p:extLst>
      <p:ext uri="{BB962C8B-B14F-4D97-AF65-F5344CB8AC3E}">
        <p14:creationId xmlns:p14="http://schemas.microsoft.com/office/powerpoint/2010/main" val="4014430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26</a:t>
            </a:fld>
            <a:endParaRPr lang="zh-TW" altLang="en-US"/>
          </a:p>
        </p:txBody>
      </p:sp>
    </p:spTree>
    <p:extLst>
      <p:ext uri="{BB962C8B-B14F-4D97-AF65-F5344CB8AC3E}">
        <p14:creationId xmlns:p14="http://schemas.microsoft.com/office/powerpoint/2010/main" val="461326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先戴手套再穿衣服</a:t>
            </a:r>
            <a:r>
              <a:rPr lang="en-US" altLang="zh-TW" dirty="0"/>
              <a:t>-&gt;</a:t>
            </a:r>
            <a:r>
              <a:rPr lang="zh-TW" altLang="en-US" dirty="0"/>
              <a:t>帽子</a:t>
            </a:r>
            <a:r>
              <a:rPr lang="en-US" altLang="zh-TW" dirty="0"/>
              <a:t>/</a:t>
            </a:r>
            <a:r>
              <a:rPr lang="zh-TW" altLang="en-US" dirty="0"/>
              <a:t>眼罩</a:t>
            </a:r>
            <a:r>
              <a:rPr lang="en-US" altLang="zh-TW" dirty="0"/>
              <a:t>-&gt;</a:t>
            </a:r>
            <a:r>
              <a:rPr lang="zh-TW" altLang="en-US" dirty="0"/>
              <a:t>鞋子</a:t>
            </a:r>
            <a:r>
              <a:rPr lang="en-US" altLang="zh-TW" dirty="0"/>
              <a:t>(</a:t>
            </a:r>
            <a:r>
              <a:rPr lang="zh-TW" altLang="en-US" dirty="0"/>
              <a:t>褲子塞進去</a:t>
            </a:r>
            <a:r>
              <a:rPr lang="en-US" altLang="zh-TW" dirty="0"/>
              <a:t>)</a:t>
            </a:r>
            <a:r>
              <a:rPr lang="zh-TW" altLang="en-US" dirty="0"/>
              <a:t>，再帶第二層手套</a:t>
            </a:r>
            <a:r>
              <a:rPr lang="en-US" altLang="zh-TW" dirty="0"/>
              <a:t>(</a:t>
            </a:r>
            <a:r>
              <a:rPr lang="zh-TW" altLang="en-US" dirty="0"/>
              <a:t>袖子塞進去</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36</a:t>
            </a:fld>
            <a:endParaRPr lang="zh-TW" altLang="en-US"/>
          </a:p>
        </p:txBody>
      </p:sp>
    </p:spTree>
    <p:extLst>
      <p:ext uri="{BB962C8B-B14F-4D97-AF65-F5344CB8AC3E}">
        <p14:creationId xmlns:p14="http://schemas.microsoft.com/office/powerpoint/2010/main" val="3459231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37</a:t>
            </a:fld>
            <a:endParaRPr lang="zh-TW" altLang="en-US"/>
          </a:p>
        </p:txBody>
      </p:sp>
    </p:spTree>
    <p:extLst>
      <p:ext uri="{BB962C8B-B14F-4D97-AF65-F5344CB8AC3E}">
        <p14:creationId xmlns:p14="http://schemas.microsoft.com/office/powerpoint/2010/main" val="2729853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41</a:t>
            </a:fld>
            <a:endParaRPr lang="zh-TW" altLang="en-US"/>
          </a:p>
        </p:txBody>
      </p:sp>
    </p:spTree>
    <p:extLst>
      <p:ext uri="{BB962C8B-B14F-4D97-AF65-F5344CB8AC3E}">
        <p14:creationId xmlns:p14="http://schemas.microsoft.com/office/powerpoint/2010/main" val="1941843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42</a:t>
            </a:fld>
            <a:endParaRPr lang="zh-TW" altLang="en-US"/>
          </a:p>
        </p:txBody>
      </p:sp>
    </p:spTree>
    <p:extLst>
      <p:ext uri="{BB962C8B-B14F-4D97-AF65-F5344CB8AC3E}">
        <p14:creationId xmlns:p14="http://schemas.microsoft.com/office/powerpoint/2010/main" val="85459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4</a:t>
            </a:fld>
            <a:endParaRPr lang="zh-TW" altLang="en-US"/>
          </a:p>
        </p:txBody>
      </p:sp>
    </p:spTree>
    <p:extLst>
      <p:ext uri="{BB962C8B-B14F-4D97-AF65-F5344CB8AC3E}">
        <p14:creationId xmlns:p14="http://schemas.microsoft.com/office/powerpoint/2010/main" val="85030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5</a:t>
            </a:fld>
            <a:endParaRPr lang="zh-TW" altLang="en-US"/>
          </a:p>
        </p:txBody>
      </p:sp>
    </p:spTree>
    <p:extLst>
      <p:ext uri="{BB962C8B-B14F-4D97-AF65-F5344CB8AC3E}">
        <p14:creationId xmlns:p14="http://schemas.microsoft.com/office/powerpoint/2010/main" val="380399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6</a:t>
            </a:fld>
            <a:endParaRPr lang="zh-TW" altLang="en-US"/>
          </a:p>
        </p:txBody>
      </p:sp>
    </p:spTree>
    <p:extLst>
      <p:ext uri="{BB962C8B-B14F-4D97-AF65-F5344CB8AC3E}">
        <p14:creationId xmlns:p14="http://schemas.microsoft.com/office/powerpoint/2010/main" val="83796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7</a:t>
            </a:fld>
            <a:endParaRPr lang="zh-TW" altLang="en-US"/>
          </a:p>
        </p:txBody>
      </p:sp>
    </p:spTree>
    <p:extLst>
      <p:ext uri="{BB962C8B-B14F-4D97-AF65-F5344CB8AC3E}">
        <p14:creationId xmlns:p14="http://schemas.microsoft.com/office/powerpoint/2010/main" val="170919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8</a:t>
            </a:fld>
            <a:endParaRPr lang="zh-TW" altLang="en-US"/>
          </a:p>
        </p:txBody>
      </p:sp>
    </p:spTree>
    <p:extLst>
      <p:ext uri="{BB962C8B-B14F-4D97-AF65-F5344CB8AC3E}">
        <p14:creationId xmlns:p14="http://schemas.microsoft.com/office/powerpoint/2010/main" val="120098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9</a:t>
            </a:fld>
            <a:endParaRPr lang="zh-TW" altLang="en-US"/>
          </a:p>
        </p:txBody>
      </p:sp>
    </p:spTree>
    <p:extLst>
      <p:ext uri="{BB962C8B-B14F-4D97-AF65-F5344CB8AC3E}">
        <p14:creationId xmlns:p14="http://schemas.microsoft.com/office/powerpoint/2010/main" val="114110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8A0630B5-10A2-4D27-9D23-CDEBBFD7D72B}" type="slidenum">
              <a:rPr lang="zh-TW" altLang="en-US" smtClean="0"/>
              <a:t>10</a:t>
            </a:fld>
            <a:endParaRPr lang="zh-TW" altLang="en-US"/>
          </a:p>
        </p:txBody>
      </p:sp>
    </p:spTree>
    <p:extLst>
      <p:ext uri="{BB962C8B-B14F-4D97-AF65-F5344CB8AC3E}">
        <p14:creationId xmlns:p14="http://schemas.microsoft.com/office/powerpoint/2010/main" val="37449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9F0167-C720-2E0E-202E-944FF81AA49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C32EDBE-A3C7-DF7B-AC9B-494C142480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BCFD1A7-BB66-584C-47F3-22D322640FA8}"/>
              </a:ext>
            </a:extLst>
          </p:cNvPr>
          <p:cNvSpPr>
            <a:spLocks noGrp="1"/>
          </p:cNvSpPr>
          <p:nvPr>
            <p:ph type="dt" sz="half" idx="10"/>
          </p:nvPr>
        </p:nvSpPr>
        <p:spPr/>
        <p:txBody>
          <a:bodyPr/>
          <a:lstStyle/>
          <a:p>
            <a:fld id="{3801BFC1-0F51-4ABF-BFF5-042A505428CA}" type="datetime1">
              <a:rPr lang="zh-TW" altLang="en-US" smtClean="0"/>
              <a:t>2023/1/21</a:t>
            </a:fld>
            <a:endParaRPr lang="zh-TW" altLang="en-US"/>
          </a:p>
        </p:txBody>
      </p:sp>
      <p:sp>
        <p:nvSpPr>
          <p:cNvPr id="5" name="頁尾版面配置區 4">
            <a:extLst>
              <a:ext uri="{FF2B5EF4-FFF2-40B4-BE49-F238E27FC236}">
                <a16:creationId xmlns:a16="http://schemas.microsoft.com/office/drawing/2014/main" id="{D628D6CC-5CA1-3A9B-01BB-62398CE7347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3070387-C517-C364-6A04-0CE5B5461D1D}"/>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Tree>
    <p:extLst>
      <p:ext uri="{BB962C8B-B14F-4D97-AF65-F5344CB8AC3E}">
        <p14:creationId xmlns:p14="http://schemas.microsoft.com/office/powerpoint/2010/main" val="3999226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A4018F-96FB-2C24-9F47-C3989913920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D88F7926-5B05-23E8-74C8-282A79181590}"/>
              </a:ext>
            </a:extLst>
          </p:cNvPr>
          <p:cNvSpPr>
            <a:spLocks noGrp="1"/>
          </p:cNvSpPr>
          <p:nvPr>
            <p:ph type="dt" sz="half" idx="10"/>
          </p:nvPr>
        </p:nvSpPr>
        <p:spPr/>
        <p:txBody>
          <a:bodyPr/>
          <a:lstStyle/>
          <a:p>
            <a:fld id="{E2E320D7-9B2F-4C61-832B-F08174FDB901}" type="datetime1">
              <a:rPr lang="zh-TW" altLang="en-US" smtClean="0"/>
              <a:t>2023/1/21</a:t>
            </a:fld>
            <a:endParaRPr lang="zh-TW" altLang="en-US"/>
          </a:p>
        </p:txBody>
      </p:sp>
      <p:sp>
        <p:nvSpPr>
          <p:cNvPr id="4" name="頁尾版面配置區 3">
            <a:extLst>
              <a:ext uri="{FF2B5EF4-FFF2-40B4-BE49-F238E27FC236}">
                <a16:creationId xmlns:a16="http://schemas.microsoft.com/office/drawing/2014/main" id="{2A725CE8-22A8-D5D0-C551-7CD1B7C2280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339642DA-8B63-8964-7933-BE12898C5D44}"/>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Tree>
    <p:extLst>
      <p:ext uri="{BB962C8B-B14F-4D97-AF65-F5344CB8AC3E}">
        <p14:creationId xmlns:p14="http://schemas.microsoft.com/office/powerpoint/2010/main" val="148393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AF1DE6D-2DC0-2C0B-06FA-6E33059F6B3F}"/>
              </a:ext>
            </a:extLst>
          </p:cNvPr>
          <p:cNvSpPr>
            <a:spLocks noGrp="1"/>
          </p:cNvSpPr>
          <p:nvPr>
            <p:ph type="dt" sz="half" idx="10"/>
          </p:nvPr>
        </p:nvSpPr>
        <p:spPr/>
        <p:txBody>
          <a:bodyPr/>
          <a:lstStyle/>
          <a:p>
            <a:fld id="{9F5EC638-5761-478B-9DA1-2A85E8C5EF85}" type="datetime1">
              <a:rPr lang="zh-TW" altLang="en-US" smtClean="0"/>
              <a:t>2023/1/21</a:t>
            </a:fld>
            <a:endParaRPr lang="zh-TW" altLang="en-US"/>
          </a:p>
        </p:txBody>
      </p:sp>
      <p:sp>
        <p:nvSpPr>
          <p:cNvPr id="3" name="頁尾版面配置區 2">
            <a:extLst>
              <a:ext uri="{FF2B5EF4-FFF2-40B4-BE49-F238E27FC236}">
                <a16:creationId xmlns:a16="http://schemas.microsoft.com/office/drawing/2014/main" id="{32C7687D-6D7E-FC54-92EB-FC3A1222A13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F2F52A7D-1E8D-1F6C-9065-EDE6B68843B4}"/>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Tree>
    <p:extLst>
      <p:ext uri="{BB962C8B-B14F-4D97-AF65-F5344CB8AC3E}">
        <p14:creationId xmlns:p14="http://schemas.microsoft.com/office/powerpoint/2010/main" val="2473670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8A1F4B-FBA6-F328-6314-5C87A9AD587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610C847-6217-AD32-1D00-4C0288F973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410B0AD-8DED-976C-406E-8EFAABFD6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9497675-70D6-879F-56F6-F05884FF1296}"/>
              </a:ext>
            </a:extLst>
          </p:cNvPr>
          <p:cNvSpPr>
            <a:spLocks noGrp="1"/>
          </p:cNvSpPr>
          <p:nvPr>
            <p:ph type="dt" sz="half" idx="10"/>
          </p:nvPr>
        </p:nvSpPr>
        <p:spPr/>
        <p:txBody>
          <a:bodyPr/>
          <a:lstStyle/>
          <a:p>
            <a:fld id="{BAF953FB-7A42-45A5-BE9D-B1E827344F82}" type="datetime1">
              <a:rPr lang="zh-TW" altLang="en-US" smtClean="0"/>
              <a:t>2023/1/21</a:t>
            </a:fld>
            <a:endParaRPr lang="zh-TW" altLang="en-US"/>
          </a:p>
        </p:txBody>
      </p:sp>
      <p:sp>
        <p:nvSpPr>
          <p:cNvPr id="6" name="頁尾版面配置區 5">
            <a:extLst>
              <a:ext uri="{FF2B5EF4-FFF2-40B4-BE49-F238E27FC236}">
                <a16:creationId xmlns:a16="http://schemas.microsoft.com/office/drawing/2014/main" id="{2C8808CA-FEDC-7DBB-2E07-3C2DF563E45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2F89EC9-7F65-4DC8-12A8-A9735ECCB4B6}"/>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Tree>
    <p:extLst>
      <p:ext uri="{BB962C8B-B14F-4D97-AF65-F5344CB8AC3E}">
        <p14:creationId xmlns:p14="http://schemas.microsoft.com/office/powerpoint/2010/main" val="113570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ADE446-9197-C593-BE96-DF3A75CEAA6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013C191-0893-3B7B-8460-DB7D3C9BB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D94B0967-28F1-A4EE-1E45-65179127A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4801FF0-7A4A-B7EA-280D-521C29CB033B}"/>
              </a:ext>
            </a:extLst>
          </p:cNvPr>
          <p:cNvSpPr>
            <a:spLocks noGrp="1"/>
          </p:cNvSpPr>
          <p:nvPr>
            <p:ph type="dt" sz="half" idx="10"/>
          </p:nvPr>
        </p:nvSpPr>
        <p:spPr/>
        <p:txBody>
          <a:bodyPr/>
          <a:lstStyle/>
          <a:p>
            <a:fld id="{18A3B972-2976-4CAF-9AA8-4E97EF204665}" type="datetime1">
              <a:rPr lang="zh-TW" altLang="en-US" smtClean="0"/>
              <a:t>2023/1/21</a:t>
            </a:fld>
            <a:endParaRPr lang="zh-TW" altLang="en-US"/>
          </a:p>
        </p:txBody>
      </p:sp>
      <p:sp>
        <p:nvSpPr>
          <p:cNvPr id="6" name="頁尾版面配置區 5">
            <a:extLst>
              <a:ext uri="{FF2B5EF4-FFF2-40B4-BE49-F238E27FC236}">
                <a16:creationId xmlns:a16="http://schemas.microsoft.com/office/drawing/2014/main" id="{8F6CB21B-2A13-531A-F005-022DEAB42F1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99F7FB4-FAC5-8120-0929-26C7D352D9AA}"/>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Tree>
    <p:extLst>
      <p:ext uri="{BB962C8B-B14F-4D97-AF65-F5344CB8AC3E}">
        <p14:creationId xmlns:p14="http://schemas.microsoft.com/office/powerpoint/2010/main" val="185981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57D97B-3185-3EA8-EE7A-419A078E7D6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59665D17-96C6-3364-90DB-D430628F0A5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D82CFAB-D73C-B137-4C14-0EE109FDCACF}"/>
              </a:ext>
            </a:extLst>
          </p:cNvPr>
          <p:cNvSpPr>
            <a:spLocks noGrp="1"/>
          </p:cNvSpPr>
          <p:nvPr>
            <p:ph type="dt" sz="half" idx="10"/>
          </p:nvPr>
        </p:nvSpPr>
        <p:spPr/>
        <p:txBody>
          <a:bodyPr/>
          <a:lstStyle/>
          <a:p>
            <a:fld id="{CD0A39FC-6A49-4C7A-A1DD-2A85E90876B4}" type="datetime1">
              <a:rPr lang="zh-TW" altLang="en-US" smtClean="0"/>
              <a:t>2023/1/21</a:t>
            </a:fld>
            <a:endParaRPr lang="zh-TW" altLang="en-US"/>
          </a:p>
        </p:txBody>
      </p:sp>
      <p:sp>
        <p:nvSpPr>
          <p:cNvPr id="5" name="頁尾版面配置區 4">
            <a:extLst>
              <a:ext uri="{FF2B5EF4-FFF2-40B4-BE49-F238E27FC236}">
                <a16:creationId xmlns:a16="http://schemas.microsoft.com/office/drawing/2014/main" id="{C26F2D47-0FB8-3911-5035-BC3CAA17633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103D15E-A7D1-83ED-C663-65FCD39B5CA9}"/>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Tree>
    <p:extLst>
      <p:ext uri="{BB962C8B-B14F-4D97-AF65-F5344CB8AC3E}">
        <p14:creationId xmlns:p14="http://schemas.microsoft.com/office/powerpoint/2010/main" val="220886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901BE9A-138B-8ED6-FF38-C9F2A20CA45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B9ED7E81-B6AD-643F-FC8C-8B1B59397B91}"/>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6704947-6FA0-9269-DF81-2F0750D6B097}"/>
              </a:ext>
            </a:extLst>
          </p:cNvPr>
          <p:cNvSpPr>
            <a:spLocks noGrp="1"/>
          </p:cNvSpPr>
          <p:nvPr>
            <p:ph type="dt" sz="half" idx="10"/>
          </p:nvPr>
        </p:nvSpPr>
        <p:spPr/>
        <p:txBody>
          <a:bodyPr/>
          <a:lstStyle/>
          <a:p>
            <a:fld id="{33B6A3D0-0703-4A83-AB7A-3C83582C75B2}" type="datetime1">
              <a:rPr lang="zh-TW" altLang="en-US" smtClean="0"/>
              <a:t>2023/1/21</a:t>
            </a:fld>
            <a:endParaRPr lang="zh-TW" altLang="en-US"/>
          </a:p>
        </p:txBody>
      </p:sp>
      <p:sp>
        <p:nvSpPr>
          <p:cNvPr id="5" name="頁尾版面配置區 4">
            <a:extLst>
              <a:ext uri="{FF2B5EF4-FFF2-40B4-BE49-F238E27FC236}">
                <a16:creationId xmlns:a16="http://schemas.microsoft.com/office/drawing/2014/main" id="{3453E182-2B91-4C6C-0B97-BF2908863ED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4C478E5-121E-E948-0E4E-CBD94CBCF030}"/>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Tree>
    <p:extLst>
      <p:ext uri="{BB962C8B-B14F-4D97-AF65-F5344CB8AC3E}">
        <p14:creationId xmlns:p14="http://schemas.microsoft.com/office/powerpoint/2010/main" val="208070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D62F12-2C74-FF89-B6DD-35A78DE30967}"/>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BAF9037A-943B-2FAE-A454-BD9DC6CB4C13}"/>
              </a:ext>
            </a:extLst>
          </p:cNvPr>
          <p:cNvSpPr>
            <a:spLocks noGrp="1"/>
          </p:cNvSpPr>
          <p:nvPr>
            <p:ph idx="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B888614C-2943-7ADC-252D-71F35C388BB6}"/>
              </a:ext>
            </a:extLst>
          </p:cNvPr>
          <p:cNvSpPr>
            <a:spLocks noGrp="1"/>
          </p:cNvSpPr>
          <p:nvPr>
            <p:ph type="dt" sz="half" idx="10"/>
          </p:nvPr>
        </p:nvSpPr>
        <p:spPr/>
        <p:txBody>
          <a:bodyPr/>
          <a:lstStyle/>
          <a:p>
            <a:fld id="{BC2ACFC3-41FD-4183-8AE8-EA14081F9BE8}" type="datetime1">
              <a:rPr lang="zh-TW" altLang="en-US" smtClean="0"/>
              <a:t>2023/1/21</a:t>
            </a:fld>
            <a:endParaRPr lang="zh-TW" altLang="en-US"/>
          </a:p>
        </p:txBody>
      </p:sp>
      <p:sp>
        <p:nvSpPr>
          <p:cNvPr id="5" name="頁尾版面配置區 4">
            <a:extLst>
              <a:ext uri="{FF2B5EF4-FFF2-40B4-BE49-F238E27FC236}">
                <a16:creationId xmlns:a16="http://schemas.microsoft.com/office/drawing/2014/main" id="{563C89E2-2FB8-7D72-B0E3-E4E3D06287F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AEB0254-47A3-F0FD-53F1-051B358F495A}"/>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Tree>
    <p:extLst>
      <p:ext uri="{BB962C8B-B14F-4D97-AF65-F5344CB8AC3E}">
        <p14:creationId xmlns:p14="http://schemas.microsoft.com/office/powerpoint/2010/main" val="251375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內容">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AF9037A-943B-2FAE-A454-BD9DC6CB4C13}"/>
              </a:ext>
            </a:extLst>
          </p:cNvPr>
          <p:cNvSpPr>
            <a:spLocks noGrp="1"/>
          </p:cNvSpPr>
          <p:nvPr>
            <p:ph idx="1"/>
          </p:nvPr>
        </p:nvSpPr>
        <p:spPr>
          <a:xfrm>
            <a:off x="838200" y="136525"/>
            <a:ext cx="10515600" cy="6040438"/>
          </a:xfr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B888614C-2943-7ADC-252D-71F35C388BB6}"/>
              </a:ext>
            </a:extLst>
          </p:cNvPr>
          <p:cNvSpPr>
            <a:spLocks noGrp="1"/>
          </p:cNvSpPr>
          <p:nvPr>
            <p:ph type="dt" sz="half" idx="10"/>
          </p:nvPr>
        </p:nvSpPr>
        <p:spPr/>
        <p:txBody>
          <a:bodyPr/>
          <a:lstStyle/>
          <a:p>
            <a:fld id="{6F1EABC0-2D42-4589-8D56-91325FA21644}" type="datetime1">
              <a:rPr lang="zh-TW" altLang="en-US" smtClean="0"/>
              <a:t>2023/1/21</a:t>
            </a:fld>
            <a:endParaRPr lang="zh-TW" altLang="en-US"/>
          </a:p>
        </p:txBody>
      </p:sp>
      <p:sp>
        <p:nvSpPr>
          <p:cNvPr id="5" name="頁尾版面配置區 4">
            <a:extLst>
              <a:ext uri="{FF2B5EF4-FFF2-40B4-BE49-F238E27FC236}">
                <a16:creationId xmlns:a16="http://schemas.microsoft.com/office/drawing/2014/main" id="{563C89E2-2FB8-7D72-B0E3-E4E3D06287F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AEB0254-47A3-F0FD-53F1-051B358F495A}"/>
              </a:ext>
            </a:extLst>
          </p:cNvPr>
          <p:cNvSpPr>
            <a:spLocks noGrp="1"/>
          </p:cNvSpPr>
          <p:nvPr>
            <p:ph type="sldNum" sz="quarter" idx="12"/>
          </p:nvPr>
        </p:nvSpPr>
        <p:spPr/>
        <p:txBody>
          <a:bodyPr/>
          <a:lstStyle/>
          <a:p>
            <a:fld id="{611BCEFE-BDF1-493B-A65E-0AA2B9BEEBF0}" type="slidenum">
              <a:rPr lang="zh-TW" altLang="en-US" smtClean="0"/>
              <a:t>‹#›</a:t>
            </a:fld>
            <a:endParaRPr lang="zh-TW" altLang="en-US" dirty="0"/>
          </a:p>
        </p:txBody>
      </p:sp>
      <p:sp>
        <p:nvSpPr>
          <p:cNvPr id="7" name="矩形: 圓角 6">
            <a:extLst>
              <a:ext uri="{FF2B5EF4-FFF2-40B4-BE49-F238E27FC236}">
                <a16:creationId xmlns:a16="http://schemas.microsoft.com/office/drawing/2014/main" id="{20DC4A9D-85B0-EDF6-5AF9-BA7004043982}"/>
              </a:ext>
            </a:extLst>
          </p:cNvPr>
          <p:cNvSpPr>
            <a:spLocks/>
          </p:cNvSpPr>
          <p:nvPr userDrawn="1"/>
        </p:nvSpPr>
        <p:spPr>
          <a:xfrm>
            <a:off x="1927" y="0"/>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dirty="0"/>
          </a:p>
        </p:txBody>
      </p:sp>
      <p:sp>
        <p:nvSpPr>
          <p:cNvPr id="9" name="矩形: 圓角 8">
            <a:extLst>
              <a:ext uri="{FF2B5EF4-FFF2-40B4-BE49-F238E27FC236}">
                <a16:creationId xmlns:a16="http://schemas.microsoft.com/office/drawing/2014/main" id="{2D774F27-6C7A-3265-8696-8E26C32C1612}"/>
              </a:ext>
            </a:extLst>
          </p:cNvPr>
          <p:cNvSpPr>
            <a:spLocks/>
          </p:cNvSpPr>
          <p:nvPr userDrawn="1"/>
        </p:nvSpPr>
        <p:spPr>
          <a:xfrm>
            <a:off x="1927" y="3449642"/>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59EB2798-9E07-362E-AC25-CAB1FDB12106}"/>
              </a:ext>
            </a:extLst>
          </p:cNvPr>
          <p:cNvSpPr>
            <a:spLocks/>
          </p:cNvSpPr>
          <p:nvPr userDrawn="1"/>
        </p:nvSpPr>
        <p:spPr>
          <a:xfrm>
            <a:off x="1927" y="5174464"/>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1" name="標題 1">
            <a:extLst>
              <a:ext uri="{FF2B5EF4-FFF2-40B4-BE49-F238E27FC236}">
                <a16:creationId xmlns:a16="http://schemas.microsoft.com/office/drawing/2014/main" id="{85DF6DB9-91BA-CA68-2B62-CA641D929B68}"/>
              </a:ext>
            </a:extLst>
          </p:cNvPr>
          <p:cNvSpPr txBox="1">
            <a:spLocks/>
          </p:cNvSpPr>
          <p:nvPr userDrawn="1"/>
        </p:nvSpPr>
        <p:spPr>
          <a:xfrm rot="5400000" flipV="1">
            <a:off x="-606323" y="693898"/>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TW" sz="2400" b="1" i="1">
                <a:latin typeface="Times New Roman" panose="02020603050405020304" pitchFamily="18" charset="0"/>
              </a:rPr>
              <a:t>5 </a:t>
            </a:r>
            <a:br>
              <a:rPr lang="en-US" altLang="zh-TW" sz="2400" b="1" i="1">
                <a:latin typeface="Times New Roman" panose="02020603050405020304" pitchFamily="18" charset="0"/>
              </a:rPr>
            </a:br>
            <a:r>
              <a:rPr lang="en-US" altLang="zh-TW" sz="2400" b="1" i="1">
                <a:latin typeface="Times New Roman" panose="02020603050405020304" pitchFamily="18" charset="0"/>
              </a:rPr>
              <a:t>Equipment</a:t>
            </a:r>
            <a:endParaRPr lang="zh-TW" altLang="en-US" sz="2400" dirty="0"/>
          </a:p>
        </p:txBody>
      </p:sp>
      <p:grpSp>
        <p:nvGrpSpPr>
          <p:cNvPr id="15" name="群組 14">
            <a:extLst>
              <a:ext uri="{FF2B5EF4-FFF2-40B4-BE49-F238E27FC236}">
                <a16:creationId xmlns:a16="http://schemas.microsoft.com/office/drawing/2014/main" id="{F5774505-A0FE-7395-72DC-BA4419B81490}"/>
              </a:ext>
            </a:extLst>
          </p:cNvPr>
          <p:cNvGrpSpPr/>
          <p:nvPr userDrawn="1"/>
        </p:nvGrpSpPr>
        <p:grpSpPr>
          <a:xfrm>
            <a:off x="1927" y="1724821"/>
            <a:ext cx="832798" cy="2095018"/>
            <a:chOff x="1927" y="1724821"/>
            <a:chExt cx="832798" cy="2095018"/>
          </a:xfrm>
        </p:grpSpPr>
        <p:sp>
          <p:nvSpPr>
            <p:cNvPr id="8" name="矩形: 圓角 7">
              <a:extLst>
                <a:ext uri="{FF2B5EF4-FFF2-40B4-BE49-F238E27FC236}">
                  <a16:creationId xmlns:a16="http://schemas.microsoft.com/office/drawing/2014/main" id="{486E883D-885C-7A19-94D6-FA491C3753E4}"/>
                </a:ext>
              </a:extLst>
            </p:cNvPr>
            <p:cNvSpPr>
              <a:spLocks/>
            </p:cNvSpPr>
            <p:nvPr userDrawn="1"/>
          </p:nvSpPr>
          <p:spPr>
            <a:xfrm>
              <a:off x="1927" y="1724821"/>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2" name="標題 1">
              <a:extLst>
                <a:ext uri="{FF2B5EF4-FFF2-40B4-BE49-F238E27FC236}">
                  <a16:creationId xmlns:a16="http://schemas.microsoft.com/office/drawing/2014/main" id="{DD29BFE2-E69B-9E44-607E-BCEC08E399A1}"/>
                </a:ext>
              </a:extLst>
            </p:cNvPr>
            <p:cNvSpPr txBox="1">
              <a:spLocks/>
            </p:cNvSpPr>
            <p:nvPr userDrawn="1"/>
          </p:nvSpPr>
          <p:spPr>
            <a:xfrm rot="5400000" flipV="1">
              <a:off x="-606323" y="2378790"/>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solidFill>
                    <a:schemeClr val="bg1">
                      <a:lumMod val="95000"/>
                    </a:schemeClr>
                  </a:solidFill>
                </a:rPr>
                <a:t>6 </a:t>
              </a:r>
            </a:p>
            <a:p>
              <a:pPr algn="r"/>
              <a:r>
                <a:rPr lang="en-US" altLang="zh-TW" sz="2400" b="1" i="1" dirty="0">
                  <a:solidFill>
                    <a:schemeClr val="bg1">
                      <a:lumMod val="95000"/>
                    </a:schemeClr>
                  </a:solidFill>
                </a:rPr>
                <a:t>Utilities</a:t>
              </a:r>
            </a:p>
          </p:txBody>
        </p:sp>
      </p:grpSp>
      <p:sp>
        <p:nvSpPr>
          <p:cNvPr id="13" name="標題 1">
            <a:extLst>
              <a:ext uri="{FF2B5EF4-FFF2-40B4-BE49-F238E27FC236}">
                <a16:creationId xmlns:a16="http://schemas.microsoft.com/office/drawing/2014/main" id="{A5ED2F66-123E-FD4D-1434-B14407ABC73C}"/>
              </a:ext>
            </a:extLst>
          </p:cNvPr>
          <p:cNvSpPr txBox="1">
            <a:spLocks/>
          </p:cNvSpPr>
          <p:nvPr userDrawn="1"/>
        </p:nvSpPr>
        <p:spPr>
          <a:xfrm rot="5400000" flipV="1">
            <a:off x="-606322" y="4135246"/>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solidFill>
                  <a:schemeClr val="bg1"/>
                </a:solidFill>
              </a:rPr>
              <a:t>7 </a:t>
            </a:r>
          </a:p>
          <a:p>
            <a:pPr algn="r"/>
            <a:r>
              <a:rPr lang="en-US" altLang="zh-TW" sz="2400" b="1" i="1" dirty="0">
                <a:solidFill>
                  <a:schemeClr val="bg1"/>
                </a:solidFill>
              </a:rPr>
              <a:t>Personnel</a:t>
            </a:r>
          </a:p>
        </p:txBody>
      </p:sp>
      <p:sp>
        <p:nvSpPr>
          <p:cNvPr id="14" name="標題 1">
            <a:extLst>
              <a:ext uri="{FF2B5EF4-FFF2-40B4-BE49-F238E27FC236}">
                <a16:creationId xmlns:a16="http://schemas.microsoft.com/office/drawing/2014/main" id="{D0A7AFEB-A504-B35F-72E9-3A26C1E02CBC}"/>
              </a:ext>
            </a:extLst>
          </p:cNvPr>
          <p:cNvSpPr txBox="1">
            <a:spLocks/>
          </p:cNvSpPr>
          <p:nvPr userDrawn="1"/>
        </p:nvSpPr>
        <p:spPr>
          <a:xfrm rot="5400000" flipV="1">
            <a:off x="-638544" y="5784449"/>
            <a:ext cx="2095016" cy="78708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000" b="1" i="1" dirty="0">
                <a:solidFill>
                  <a:schemeClr val="bg1"/>
                </a:solidFill>
              </a:rPr>
              <a:t>8 </a:t>
            </a:r>
          </a:p>
          <a:p>
            <a:pPr algn="r"/>
            <a:r>
              <a:rPr lang="en-US" altLang="zh-TW" sz="2000" b="1" i="1" dirty="0">
                <a:solidFill>
                  <a:schemeClr val="bg1"/>
                </a:solidFill>
              </a:rPr>
              <a:t>Production and specific</a:t>
            </a:r>
          </a:p>
        </p:txBody>
      </p:sp>
    </p:spTree>
    <p:extLst>
      <p:ext uri="{BB962C8B-B14F-4D97-AF65-F5344CB8AC3E}">
        <p14:creationId xmlns:p14="http://schemas.microsoft.com/office/powerpoint/2010/main" val="134191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及內容">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B888614C-2943-7ADC-252D-71F35C388BB6}"/>
              </a:ext>
            </a:extLst>
          </p:cNvPr>
          <p:cNvSpPr>
            <a:spLocks noGrp="1"/>
          </p:cNvSpPr>
          <p:nvPr>
            <p:ph type="dt" sz="half" idx="10"/>
          </p:nvPr>
        </p:nvSpPr>
        <p:spPr/>
        <p:txBody>
          <a:bodyPr/>
          <a:lstStyle/>
          <a:p>
            <a:fld id="{6EFB21CC-9148-4308-B70B-B8AB7CDA1E2A}" type="datetime1">
              <a:rPr lang="zh-TW" altLang="en-US" smtClean="0"/>
              <a:t>2023/1/21</a:t>
            </a:fld>
            <a:endParaRPr lang="zh-TW" altLang="en-US"/>
          </a:p>
        </p:txBody>
      </p:sp>
      <p:sp>
        <p:nvSpPr>
          <p:cNvPr id="5" name="頁尾版面配置區 4">
            <a:extLst>
              <a:ext uri="{FF2B5EF4-FFF2-40B4-BE49-F238E27FC236}">
                <a16:creationId xmlns:a16="http://schemas.microsoft.com/office/drawing/2014/main" id="{563C89E2-2FB8-7D72-B0E3-E4E3D06287F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AEB0254-47A3-F0FD-53F1-051B358F495A}"/>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
        <p:nvSpPr>
          <p:cNvPr id="7" name="矩形: 圓角 6">
            <a:extLst>
              <a:ext uri="{FF2B5EF4-FFF2-40B4-BE49-F238E27FC236}">
                <a16:creationId xmlns:a16="http://schemas.microsoft.com/office/drawing/2014/main" id="{20DC4A9D-85B0-EDF6-5AF9-BA7004043982}"/>
              </a:ext>
            </a:extLst>
          </p:cNvPr>
          <p:cNvSpPr>
            <a:spLocks/>
          </p:cNvSpPr>
          <p:nvPr userDrawn="1"/>
        </p:nvSpPr>
        <p:spPr>
          <a:xfrm>
            <a:off x="1927" y="0"/>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dirty="0"/>
          </a:p>
        </p:txBody>
      </p:sp>
      <p:sp>
        <p:nvSpPr>
          <p:cNvPr id="10" name="矩形: 圓角 9">
            <a:extLst>
              <a:ext uri="{FF2B5EF4-FFF2-40B4-BE49-F238E27FC236}">
                <a16:creationId xmlns:a16="http://schemas.microsoft.com/office/drawing/2014/main" id="{59EB2798-9E07-362E-AC25-CAB1FDB12106}"/>
              </a:ext>
            </a:extLst>
          </p:cNvPr>
          <p:cNvSpPr>
            <a:spLocks/>
          </p:cNvSpPr>
          <p:nvPr userDrawn="1"/>
        </p:nvSpPr>
        <p:spPr>
          <a:xfrm>
            <a:off x="1927" y="5174464"/>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1" name="標題 1">
            <a:extLst>
              <a:ext uri="{FF2B5EF4-FFF2-40B4-BE49-F238E27FC236}">
                <a16:creationId xmlns:a16="http://schemas.microsoft.com/office/drawing/2014/main" id="{85DF6DB9-91BA-CA68-2B62-CA641D929B68}"/>
              </a:ext>
            </a:extLst>
          </p:cNvPr>
          <p:cNvSpPr txBox="1">
            <a:spLocks/>
          </p:cNvSpPr>
          <p:nvPr userDrawn="1"/>
        </p:nvSpPr>
        <p:spPr>
          <a:xfrm rot="5400000" flipV="1">
            <a:off x="-606323" y="693898"/>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TW" sz="2400" b="1" i="1" dirty="0">
                <a:solidFill>
                  <a:schemeClr val="bg1"/>
                </a:solidFill>
                <a:latin typeface="Times New Roman" panose="02020603050405020304" pitchFamily="18" charset="0"/>
              </a:rPr>
              <a:t>5 </a:t>
            </a:r>
            <a:br>
              <a:rPr lang="en-US" altLang="zh-TW" sz="2400" b="1" i="1" dirty="0">
                <a:solidFill>
                  <a:schemeClr val="bg1"/>
                </a:solidFill>
                <a:latin typeface="Times New Roman" panose="02020603050405020304" pitchFamily="18" charset="0"/>
              </a:rPr>
            </a:br>
            <a:r>
              <a:rPr lang="en-US" altLang="zh-TW" sz="2400" b="1" i="1" dirty="0">
                <a:solidFill>
                  <a:schemeClr val="bg1"/>
                </a:solidFill>
                <a:latin typeface="Times New Roman" panose="02020603050405020304" pitchFamily="18" charset="0"/>
              </a:rPr>
              <a:t>Equipment</a:t>
            </a:r>
            <a:endParaRPr lang="zh-TW" altLang="en-US" sz="2400" dirty="0">
              <a:solidFill>
                <a:schemeClr val="bg1"/>
              </a:solidFill>
            </a:endParaRPr>
          </a:p>
        </p:txBody>
      </p:sp>
      <p:grpSp>
        <p:nvGrpSpPr>
          <p:cNvPr id="18" name="群組 17">
            <a:extLst>
              <a:ext uri="{FF2B5EF4-FFF2-40B4-BE49-F238E27FC236}">
                <a16:creationId xmlns:a16="http://schemas.microsoft.com/office/drawing/2014/main" id="{30217F34-E0AD-3F29-F7C8-FC92D80D563B}"/>
              </a:ext>
            </a:extLst>
          </p:cNvPr>
          <p:cNvGrpSpPr/>
          <p:nvPr userDrawn="1"/>
        </p:nvGrpSpPr>
        <p:grpSpPr>
          <a:xfrm>
            <a:off x="1927" y="3449642"/>
            <a:ext cx="832799" cy="2126653"/>
            <a:chOff x="1927" y="3449642"/>
            <a:chExt cx="832799" cy="2126653"/>
          </a:xfrm>
        </p:grpSpPr>
        <p:sp>
          <p:nvSpPr>
            <p:cNvPr id="9" name="矩形: 圓角 8">
              <a:extLst>
                <a:ext uri="{FF2B5EF4-FFF2-40B4-BE49-F238E27FC236}">
                  <a16:creationId xmlns:a16="http://schemas.microsoft.com/office/drawing/2014/main" id="{2D774F27-6C7A-3265-8696-8E26C32C1612}"/>
                </a:ext>
              </a:extLst>
            </p:cNvPr>
            <p:cNvSpPr>
              <a:spLocks/>
            </p:cNvSpPr>
            <p:nvPr userDrawn="1"/>
          </p:nvSpPr>
          <p:spPr>
            <a:xfrm>
              <a:off x="1927" y="3449642"/>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 name="標題 1">
              <a:extLst>
                <a:ext uri="{FF2B5EF4-FFF2-40B4-BE49-F238E27FC236}">
                  <a16:creationId xmlns:a16="http://schemas.microsoft.com/office/drawing/2014/main" id="{A5ED2F66-123E-FD4D-1434-B14407ABC73C}"/>
                </a:ext>
              </a:extLst>
            </p:cNvPr>
            <p:cNvSpPr txBox="1">
              <a:spLocks/>
            </p:cNvSpPr>
            <p:nvPr userDrawn="1"/>
          </p:nvSpPr>
          <p:spPr>
            <a:xfrm rot="5400000" flipV="1">
              <a:off x="-606322" y="4135246"/>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solidFill>
                    <a:schemeClr val="bg1"/>
                  </a:solidFill>
                </a:rPr>
                <a:t>7 </a:t>
              </a:r>
            </a:p>
            <a:p>
              <a:pPr algn="r"/>
              <a:r>
                <a:rPr lang="en-US" altLang="zh-TW" sz="2400" b="1" i="1" dirty="0">
                  <a:solidFill>
                    <a:schemeClr val="bg1"/>
                  </a:solidFill>
                </a:rPr>
                <a:t>Personnel</a:t>
              </a:r>
            </a:p>
          </p:txBody>
        </p:sp>
      </p:grpSp>
      <p:sp>
        <p:nvSpPr>
          <p:cNvPr id="14" name="標題 1">
            <a:extLst>
              <a:ext uri="{FF2B5EF4-FFF2-40B4-BE49-F238E27FC236}">
                <a16:creationId xmlns:a16="http://schemas.microsoft.com/office/drawing/2014/main" id="{D0A7AFEB-A504-B35F-72E9-3A26C1E02CBC}"/>
              </a:ext>
            </a:extLst>
          </p:cNvPr>
          <p:cNvSpPr txBox="1">
            <a:spLocks/>
          </p:cNvSpPr>
          <p:nvPr userDrawn="1"/>
        </p:nvSpPr>
        <p:spPr>
          <a:xfrm rot="5400000" flipV="1">
            <a:off x="-638544" y="5784449"/>
            <a:ext cx="2095016" cy="78708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000" b="1" i="1" dirty="0">
                <a:solidFill>
                  <a:schemeClr val="bg1"/>
                </a:solidFill>
              </a:rPr>
              <a:t>8 </a:t>
            </a:r>
          </a:p>
          <a:p>
            <a:pPr algn="r"/>
            <a:r>
              <a:rPr lang="en-US" altLang="zh-TW" sz="2000" b="1" i="1" dirty="0">
                <a:solidFill>
                  <a:schemeClr val="bg1"/>
                </a:solidFill>
              </a:rPr>
              <a:t>Production and specific</a:t>
            </a:r>
          </a:p>
        </p:txBody>
      </p:sp>
      <p:grpSp>
        <p:nvGrpSpPr>
          <p:cNvPr id="15" name="群組 14">
            <a:extLst>
              <a:ext uri="{FF2B5EF4-FFF2-40B4-BE49-F238E27FC236}">
                <a16:creationId xmlns:a16="http://schemas.microsoft.com/office/drawing/2014/main" id="{78E6D9D3-7603-93C6-04B3-1D2A2CA8AE88}"/>
              </a:ext>
            </a:extLst>
          </p:cNvPr>
          <p:cNvGrpSpPr/>
          <p:nvPr userDrawn="1"/>
        </p:nvGrpSpPr>
        <p:grpSpPr>
          <a:xfrm>
            <a:off x="1927" y="1724821"/>
            <a:ext cx="832798" cy="2095018"/>
            <a:chOff x="1927" y="1724821"/>
            <a:chExt cx="832798" cy="2095018"/>
          </a:xfrm>
        </p:grpSpPr>
        <p:sp>
          <p:nvSpPr>
            <p:cNvPr id="16" name="矩形: 圓角 15">
              <a:extLst>
                <a:ext uri="{FF2B5EF4-FFF2-40B4-BE49-F238E27FC236}">
                  <a16:creationId xmlns:a16="http://schemas.microsoft.com/office/drawing/2014/main" id="{AD665924-E049-5A0C-E7B8-94993592CD66}"/>
                </a:ext>
              </a:extLst>
            </p:cNvPr>
            <p:cNvSpPr>
              <a:spLocks/>
            </p:cNvSpPr>
            <p:nvPr userDrawn="1"/>
          </p:nvSpPr>
          <p:spPr>
            <a:xfrm>
              <a:off x="1927" y="1724821"/>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7" name="標題 1">
              <a:extLst>
                <a:ext uri="{FF2B5EF4-FFF2-40B4-BE49-F238E27FC236}">
                  <a16:creationId xmlns:a16="http://schemas.microsoft.com/office/drawing/2014/main" id="{FE9285D9-605E-4A77-32DD-D9B89E900528}"/>
                </a:ext>
              </a:extLst>
            </p:cNvPr>
            <p:cNvSpPr txBox="1">
              <a:spLocks/>
            </p:cNvSpPr>
            <p:nvPr userDrawn="1"/>
          </p:nvSpPr>
          <p:spPr>
            <a:xfrm rot="5400000" flipV="1">
              <a:off x="-606323" y="2378790"/>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6 </a:t>
              </a:r>
            </a:p>
            <a:p>
              <a:pPr algn="r"/>
              <a:r>
                <a:rPr lang="en-US" altLang="zh-TW" sz="2400" b="1" i="1" dirty="0"/>
                <a:t>Utilities</a:t>
              </a:r>
            </a:p>
          </p:txBody>
        </p:sp>
      </p:grpSp>
      <p:sp>
        <p:nvSpPr>
          <p:cNvPr id="19" name="內容版面配置區 2">
            <a:extLst>
              <a:ext uri="{FF2B5EF4-FFF2-40B4-BE49-F238E27FC236}">
                <a16:creationId xmlns:a16="http://schemas.microsoft.com/office/drawing/2014/main" id="{AF44F7B8-121F-E21B-4566-7159AA583D13}"/>
              </a:ext>
            </a:extLst>
          </p:cNvPr>
          <p:cNvSpPr>
            <a:spLocks noGrp="1"/>
          </p:cNvSpPr>
          <p:nvPr>
            <p:ph idx="1"/>
          </p:nvPr>
        </p:nvSpPr>
        <p:spPr>
          <a:xfrm>
            <a:off x="838200" y="136525"/>
            <a:ext cx="10515600" cy="6040438"/>
          </a:xfr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60359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標題及內容">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B888614C-2943-7ADC-252D-71F35C388BB6}"/>
              </a:ext>
            </a:extLst>
          </p:cNvPr>
          <p:cNvSpPr>
            <a:spLocks noGrp="1"/>
          </p:cNvSpPr>
          <p:nvPr>
            <p:ph type="dt" sz="half" idx="10"/>
          </p:nvPr>
        </p:nvSpPr>
        <p:spPr/>
        <p:txBody>
          <a:bodyPr/>
          <a:lstStyle/>
          <a:p>
            <a:fld id="{DBAD4117-EEA4-466F-846C-906B75C560B2}" type="datetime1">
              <a:rPr lang="zh-TW" altLang="en-US" smtClean="0"/>
              <a:t>2023/1/21</a:t>
            </a:fld>
            <a:endParaRPr lang="zh-TW" altLang="en-US"/>
          </a:p>
        </p:txBody>
      </p:sp>
      <p:sp>
        <p:nvSpPr>
          <p:cNvPr id="5" name="頁尾版面配置區 4">
            <a:extLst>
              <a:ext uri="{FF2B5EF4-FFF2-40B4-BE49-F238E27FC236}">
                <a16:creationId xmlns:a16="http://schemas.microsoft.com/office/drawing/2014/main" id="{563C89E2-2FB8-7D72-B0E3-E4E3D06287F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AEB0254-47A3-F0FD-53F1-051B358F495A}"/>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
        <p:nvSpPr>
          <p:cNvPr id="7" name="矩形: 圓角 6">
            <a:extLst>
              <a:ext uri="{FF2B5EF4-FFF2-40B4-BE49-F238E27FC236}">
                <a16:creationId xmlns:a16="http://schemas.microsoft.com/office/drawing/2014/main" id="{20DC4A9D-85B0-EDF6-5AF9-BA7004043982}"/>
              </a:ext>
            </a:extLst>
          </p:cNvPr>
          <p:cNvSpPr>
            <a:spLocks/>
          </p:cNvSpPr>
          <p:nvPr userDrawn="1"/>
        </p:nvSpPr>
        <p:spPr>
          <a:xfrm>
            <a:off x="1927" y="0"/>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dirty="0"/>
          </a:p>
        </p:txBody>
      </p:sp>
      <p:sp>
        <p:nvSpPr>
          <p:cNvPr id="10" name="矩形: 圓角 9">
            <a:extLst>
              <a:ext uri="{FF2B5EF4-FFF2-40B4-BE49-F238E27FC236}">
                <a16:creationId xmlns:a16="http://schemas.microsoft.com/office/drawing/2014/main" id="{59EB2798-9E07-362E-AC25-CAB1FDB12106}"/>
              </a:ext>
            </a:extLst>
          </p:cNvPr>
          <p:cNvSpPr>
            <a:spLocks/>
          </p:cNvSpPr>
          <p:nvPr userDrawn="1"/>
        </p:nvSpPr>
        <p:spPr>
          <a:xfrm>
            <a:off x="1927" y="5174464"/>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1" name="標題 1">
            <a:extLst>
              <a:ext uri="{FF2B5EF4-FFF2-40B4-BE49-F238E27FC236}">
                <a16:creationId xmlns:a16="http://schemas.microsoft.com/office/drawing/2014/main" id="{85DF6DB9-91BA-CA68-2B62-CA641D929B68}"/>
              </a:ext>
            </a:extLst>
          </p:cNvPr>
          <p:cNvSpPr txBox="1">
            <a:spLocks/>
          </p:cNvSpPr>
          <p:nvPr userDrawn="1"/>
        </p:nvSpPr>
        <p:spPr>
          <a:xfrm rot="5400000" flipV="1">
            <a:off x="-606323" y="693898"/>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TW" sz="2400" b="1" i="1" dirty="0">
                <a:solidFill>
                  <a:schemeClr val="bg1"/>
                </a:solidFill>
                <a:latin typeface="Times New Roman" panose="02020603050405020304" pitchFamily="18" charset="0"/>
              </a:rPr>
              <a:t>5 </a:t>
            </a:r>
            <a:br>
              <a:rPr lang="en-US" altLang="zh-TW" sz="2400" b="1" i="1" dirty="0">
                <a:solidFill>
                  <a:schemeClr val="bg1"/>
                </a:solidFill>
                <a:latin typeface="Times New Roman" panose="02020603050405020304" pitchFamily="18" charset="0"/>
              </a:rPr>
            </a:br>
            <a:r>
              <a:rPr lang="en-US" altLang="zh-TW" sz="2400" b="1" i="1" dirty="0">
                <a:solidFill>
                  <a:schemeClr val="bg1"/>
                </a:solidFill>
                <a:latin typeface="Times New Roman" panose="02020603050405020304" pitchFamily="18" charset="0"/>
              </a:rPr>
              <a:t>Equipment</a:t>
            </a:r>
            <a:endParaRPr lang="zh-TW" altLang="en-US" sz="2400" dirty="0">
              <a:solidFill>
                <a:schemeClr val="bg1"/>
              </a:solidFill>
            </a:endParaRPr>
          </a:p>
        </p:txBody>
      </p:sp>
      <p:sp>
        <p:nvSpPr>
          <p:cNvPr id="14" name="標題 1">
            <a:extLst>
              <a:ext uri="{FF2B5EF4-FFF2-40B4-BE49-F238E27FC236}">
                <a16:creationId xmlns:a16="http://schemas.microsoft.com/office/drawing/2014/main" id="{D0A7AFEB-A504-B35F-72E9-3A26C1E02CBC}"/>
              </a:ext>
            </a:extLst>
          </p:cNvPr>
          <p:cNvSpPr txBox="1">
            <a:spLocks/>
          </p:cNvSpPr>
          <p:nvPr userDrawn="1"/>
        </p:nvSpPr>
        <p:spPr>
          <a:xfrm rot="5400000" flipV="1">
            <a:off x="-638544" y="5784449"/>
            <a:ext cx="2095016" cy="78708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000" b="1" i="1" dirty="0">
                <a:solidFill>
                  <a:schemeClr val="bg1"/>
                </a:solidFill>
              </a:rPr>
              <a:t>8 </a:t>
            </a:r>
          </a:p>
          <a:p>
            <a:pPr algn="r"/>
            <a:r>
              <a:rPr lang="en-US" altLang="zh-TW" sz="2000" b="1" i="1" dirty="0">
                <a:solidFill>
                  <a:schemeClr val="bg1"/>
                </a:solidFill>
              </a:rPr>
              <a:t>Production and specific</a:t>
            </a:r>
          </a:p>
        </p:txBody>
      </p:sp>
      <p:grpSp>
        <p:nvGrpSpPr>
          <p:cNvPr id="12" name="群組 11">
            <a:extLst>
              <a:ext uri="{FF2B5EF4-FFF2-40B4-BE49-F238E27FC236}">
                <a16:creationId xmlns:a16="http://schemas.microsoft.com/office/drawing/2014/main" id="{7C572B0B-F60B-2408-1D3A-CF7C06888D49}"/>
              </a:ext>
            </a:extLst>
          </p:cNvPr>
          <p:cNvGrpSpPr/>
          <p:nvPr userDrawn="1"/>
        </p:nvGrpSpPr>
        <p:grpSpPr>
          <a:xfrm>
            <a:off x="1927" y="3449642"/>
            <a:ext cx="832799" cy="2126653"/>
            <a:chOff x="1927" y="3449642"/>
            <a:chExt cx="832799" cy="2126653"/>
          </a:xfrm>
        </p:grpSpPr>
        <p:sp>
          <p:nvSpPr>
            <p:cNvPr id="18" name="矩形: 圓角 17">
              <a:extLst>
                <a:ext uri="{FF2B5EF4-FFF2-40B4-BE49-F238E27FC236}">
                  <a16:creationId xmlns:a16="http://schemas.microsoft.com/office/drawing/2014/main" id="{99127FC9-B874-7556-00ED-B70E70144B9B}"/>
                </a:ext>
              </a:extLst>
            </p:cNvPr>
            <p:cNvSpPr>
              <a:spLocks/>
            </p:cNvSpPr>
            <p:nvPr userDrawn="1"/>
          </p:nvSpPr>
          <p:spPr>
            <a:xfrm>
              <a:off x="1927" y="3449642"/>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9" name="標題 1">
              <a:extLst>
                <a:ext uri="{FF2B5EF4-FFF2-40B4-BE49-F238E27FC236}">
                  <a16:creationId xmlns:a16="http://schemas.microsoft.com/office/drawing/2014/main" id="{182F0F6E-4255-0337-BDD6-A0AE7837627D}"/>
                </a:ext>
              </a:extLst>
            </p:cNvPr>
            <p:cNvSpPr txBox="1">
              <a:spLocks/>
            </p:cNvSpPr>
            <p:nvPr userDrawn="1"/>
          </p:nvSpPr>
          <p:spPr>
            <a:xfrm rot="5400000" flipV="1">
              <a:off x="-606322" y="4135246"/>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7 </a:t>
              </a:r>
            </a:p>
            <a:p>
              <a:pPr algn="r"/>
              <a:r>
                <a:rPr lang="en-US" altLang="zh-TW" sz="2400" b="1" i="1" dirty="0"/>
                <a:t>Personnel</a:t>
              </a:r>
            </a:p>
          </p:txBody>
        </p:sp>
      </p:grpSp>
      <p:grpSp>
        <p:nvGrpSpPr>
          <p:cNvPr id="20" name="群組 19">
            <a:extLst>
              <a:ext uri="{FF2B5EF4-FFF2-40B4-BE49-F238E27FC236}">
                <a16:creationId xmlns:a16="http://schemas.microsoft.com/office/drawing/2014/main" id="{71EF835F-4DD1-4A08-7B3F-9A737AC54D30}"/>
              </a:ext>
            </a:extLst>
          </p:cNvPr>
          <p:cNvGrpSpPr/>
          <p:nvPr userDrawn="1"/>
        </p:nvGrpSpPr>
        <p:grpSpPr>
          <a:xfrm>
            <a:off x="1927" y="1724821"/>
            <a:ext cx="832798" cy="2095018"/>
            <a:chOff x="1927" y="1724821"/>
            <a:chExt cx="832798" cy="2095018"/>
          </a:xfrm>
        </p:grpSpPr>
        <p:sp>
          <p:nvSpPr>
            <p:cNvPr id="21" name="矩形: 圓角 20">
              <a:extLst>
                <a:ext uri="{FF2B5EF4-FFF2-40B4-BE49-F238E27FC236}">
                  <a16:creationId xmlns:a16="http://schemas.microsoft.com/office/drawing/2014/main" id="{E11AC933-CBCD-1B7C-C4BF-445B46D294E4}"/>
                </a:ext>
              </a:extLst>
            </p:cNvPr>
            <p:cNvSpPr>
              <a:spLocks/>
            </p:cNvSpPr>
            <p:nvPr userDrawn="1"/>
          </p:nvSpPr>
          <p:spPr>
            <a:xfrm>
              <a:off x="1927" y="1724821"/>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2" name="標題 1">
              <a:extLst>
                <a:ext uri="{FF2B5EF4-FFF2-40B4-BE49-F238E27FC236}">
                  <a16:creationId xmlns:a16="http://schemas.microsoft.com/office/drawing/2014/main" id="{B3986A6D-D277-59CF-A340-DD1AC96E8C7F}"/>
                </a:ext>
              </a:extLst>
            </p:cNvPr>
            <p:cNvSpPr txBox="1">
              <a:spLocks/>
            </p:cNvSpPr>
            <p:nvPr userDrawn="1"/>
          </p:nvSpPr>
          <p:spPr>
            <a:xfrm rot="5400000" flipV="1">
              <a:off x="-606323" y="2378790"/>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solidFill>
                    <a:schemeClr val="bg1">
                      <a:lumMod val="95000"/>
                    </a:schemeClr>
                  </a:solidFill>
                </a:rPr>
                <a:t>6 </a:t>
              </a:r>
            </a:p>
            <a:p>
              <a:pPr algn="r"/>
              <a:r>
                <a:rPr lang="en-US" altLang="zh-TW" sz="2400" b="1" i="1" dirty="0">
                  <a:solidFill>
                    <a:schemeClr val="bg1">
                      <a:lumMod val="95000"/>
                    </a:schemeClr>
                  </a:solidFill>
                </a:rPr>
                <a:t>Utilities</a:t>
              </a:r>
            </a:p>
          </p:txBody>
        </p:sp>
      </p:grpSp>
      <p:sp>
        <p:nvSpPr>
          <p:cNvPr id="26" name="內容版面配置區 2">
            <a:extLst>
              <a:ext uri="{FF2B5EF4-FFF2-40B4-BE49-F238E27FC236}">
                <a16:creationId xmlns:a16="http://schemas.microsoft.com/office/drawing/2014/main" id="{FACF4C1F-A04A-5DC2-F101-7E0121D58699}"/>
              </a:ext>
            </a:extLst>
          </p:cNvPr>
          <p:cNvSpPr>
            <a:spLocks noGrp="1"/>
          </p:cNvSpPr>
          <p:nvPr>
            <p:ph idx="1"/>
          </p:nvPr>
        </p:nvSpPr>
        <p:spPr>
          <a:xfrm>
            <a:off x="838200" y="136525"/>
            <a:ext cx="10515600" cy="6040438"/>
          </a:xfr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77876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標題及內容">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B888614C-2943-7ADC-252D-71F35C388BB6}"/>
              </a:ext>
            </a:extLst>
          </p:cNvPr>
          <p:cNvSpPr>
            <a:spLocks noGrp="1"/>
          </p:cNvSpPr>
          <p:nvPr>
            <p:ph type="dt" sz="half" idx="10"/>
          </p:nvPr>
        </p:nvSpPr>
        <p:spPr/>
        <p:txBody>
          <a:bodyPr/>
          <a:lstStyle/>
          <a:p>
            <a:fld id="{0E9AD33D-CB39-412C-8586-0D4FFA0DE121}" type="datetime1">
              <a:rPr lang="zh-TW" altLang="en-US" smtClean="0"/>
              <a:t>2023/1/21</a:t>
            </a:fld>
            <a:endParaRPr lang="zh-TW" altLang="en-US"/>
          </a:p>
        </p:txBody>
      </p:sp>
      <p:sp>
        <p:nvSpPr>
          <p:cNvPr id="5" name="頁尾版面配置區 4">
            <a:extLst>
              <a:ext uri="{FF2B5EF4-FFF2-40B4-BE49-F238E27FC236}">
                <a16:creationId xmlns:a16="http://schemas.microsoft.com/office/drawing/2014/main" id="{563C89E2-2FB8-7D72-B0E3-E4E3D06287F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AEB0254-47A3-F0FD-53F1-051B358F495A}"/>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
        <p:nvSpPr>
          <p:cNvPr id="7" name="矩形: 圓角 6">
            <a:extLst>
              <a:ext uri="{FF2B5EF4-FFF2-40B4-BE49-F238E27FC236}">
                <a16:creationId xmlns:a16="http://schemas.microsoft.com/office/drawing/2014/main" id="{20DC4A9D-85B0-EDF6-5AF9-BA7004043982}"/>
              </a:ext>
            </a:extLst>
          </p:cNvPr>
          <p:cNvSpPr>
            <a:spLocks/>
          </p:cNvSpPr>
          <p:nvPr userDrawn="1"/>
        </p:nvSpPr>
        <p:spPr>
          <a:xfrm>
            <a:off x="1927" y="0"/>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dirty="0"/>
          </a:p>
        </p:txBody>
      </p:sp>
      <p:sp>
        <p:nvSpPr>
          <p:cNvPr id="11" name="標題 1">
            <a:extLst>
              <a:ext uri="{FF2B5EF4-FFF2-40B4-BE49-F238E27FC236}">
                <a16:creationId xmlns:a16="http://schemas.microsoft.com/office/drawing/2014/main" id="{85DF6DB9-91BA-CA68-2B62-CA641D929B68}"/>
              </a:ext>
            </a:extLst>
          </p:cNvPr>
          <p:cNvSpPr txBox="1">
            <a:spLocks/>
          </p:cNvSpPr>
          <p:nvPr userDrawn="1"/>
        </p:nvSpPr>
        <p:spPr>
          <a:xfrm rot="5400000" flipV="1">
            <a:off x="-606323" y="693898"/>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TW" sz="2400" b="1" i="1" dirty="0">
                <a:solidFill>
                  <a:schemeClr val="bg1"/>
                </a:solidFill>
                <a:latin typeface="Times New Roman" panose="02020603050405020304" pitchFamily="18" charset="0"/>
              </a:rPr>
              <a:t>5 </a:t>
            </a:r>
            <a:br>
              <a:rPr lang="en-US" altLang="zh-TW" sz="2400" b="1" i="1" dirty="0">
                <a:solidFill>
                  <a:schemeClr val="bg1"/>
                </a:solidFill>
                <a:latin typeface="Times New Roman" panose="02020603050405020304" pitchFamily="18" charset="0"/>
              </a:rPr>
            </a:br>
            <a:r>
              <a:rPr lang="en-US" altLang="zh-TW" sz="2400" b="1" i="1" dirty="0">
                <a:solidFill>
                  <a:schemeClr val="bg1"/>
                </a:solidFill>
                <a:latin typeface="Times New Roman" panose="02020603050405020304" pitchFamily="18" charset="0"/>
              </a:rPr>
              <a:t>Equipment</a:t>
            </a:r>
            <a:endParaRPr lang="zh-TW" altLang="en-US" sz="2400" dirty="0">
              <a:solidFill>
                <a:schemeClr val="bg1"/>
              </a:solidFill>
            </a:endParaRPr>
          </a:p>
        </p:txBody>
      </p:sp>
      <p:grpSp>
        <p:nvGrpSpPr>
          <p:cNvPr id="20" name="群組 19">
            <a:extLst>
              <a:ext uri="{FF2B5EF4-FFF2-40B4-BE49-F238E27FC236}">
                <a16:creationId xmlns:a16="http://schemas.microsoft.com/office/drawing/2014/main" id="{71EF835F-4DD1-4A08-7B3F-9A737AC54D30}"/>
              </a:ext>
            </a:extLst>
          </p:cNvPr>
          <p:cNvGrpSpPr/>
          <p:nvPr userDrawn="1"/>
        </p:nvGrpSpPr>
        <p:grpSpPr>
          <a:xfrm>
            <a:off x="1927" y="1724821"/>
            <a:ext cx="832798" cy="2095018"/>
            <a:chOff x="1927" y="1724821"/>
            <a:chExt cx="832798" cy="2095018"/>
          </a:xfrm>
        </p:grpSpPr>
        <p:sp>
          <p:nvSpPr>
            <p:cNvPr id="21" name="矩形: 圓角 20">
              <a:extLst>
                <a:ext uri="{FF2B5EF4-FFF2-40B4-BE49-F238E27FC236}">
                  <a16:creationId xmlns:a16="http://schemas.microsoft.com/office/drawing/2014/main" id="{E11AC933-CBCD-1B7C-C4BF-445B46D294E4}"/>
                </a:ext>
              </a:extLst>
            </p:cNvPr>
            <p:cNvSpPr>
              <a:spLocks/>
            </p:cNvSpPr>
            <p:nvPr userDrawn="1"/>
          </p:nvSpPr>
          <p:spPr>
            <a:xfrm>
              <a:off x="1927" y="1724821"/>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2" name="標題 1">
              <a:extLst>
                <a:ext uri="{FF2B5EF4-FFF2-40B4-BE49-F238E27FC236}">
                  <a16:creationId xmlns:a16="http://schemas.microsoft.com/office/drawing/2014/main" id="{B3986A6D-D277-59CF-A340-DD1AC96E8C7F}"/>
                </a:ext>
              </a:extLst>
            </p:cNvPr>
            <p:cNvSpPr txBox="1">
              <a:spLocks/>
            </p:cNvSpPr>
            <p:nvPr userDrawn="1"/>
          </p:nvSpPr>
          <p:spPr>
            <a:xfrm rot="5400000" flipV="1">
              <a:off x="-606323" y="2378790"/>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solidFill>
                    <a:schemeClr val="bg1">
                      <a:lumMod val="95000"/>
                    </a:schemeClr>
                  </a:solidFill>
                </a:rPr>
                <a:t>6 </a:t>
              </a:r>
            </a:p>
            <a:p>
              <a:pPr algn="r"/>
              <a:r>
                <a:rPr lang="en-US" altLang="zh-TW" sz="2400" b="1" i="1" dirty="0">
                  <a:solidFill>
                    <a:schemeClr val="bg1">
                      <a:lumMod val="95000"/>
                    </a:schemeClr>
                  </a:solidFill>
                </a:rPr>
                <a:t>Utilities</a:t>
              </a:r>
            </a:p>
          </p:txBody>
        </p:sp>
      </p:grpSp>
      <p:grpSp>
        <p:nvGrpSpPr>
          <p:cNvPr id="8" name="群組 7">
            <a:extLst>
              <a:ext uri="{FF2B5EF4-FFF2-40B4-BE49-F238E27FC236}">
                <a16:creationId xmlns:a16="http://schemas.microsoft.com/office/drawing/2014/main" id="{C348A438-D6D7-1859-458B-300E049FBDE1}"/>
              </a:ext>
            </a:extLst>
          </p:cNvPr>
          <p:cNvGrpSpPr/>
          <p:nvPr userDrawn="1"/>
        </p:nvGrpSpPr>
        <p:grpSpPr>
          <a:xfrm>
            <a:off x="1927" y="3449642"/>
            <a:ext cx="832799" cy="2126653"/>
            <a:chOff x="1927" y="3449642"/>
            <a:chExt cx="832799" cy="2126653"/>
          </a:xfrm>
        </p:grpSpPr>
        <p:sp>
          <p:nvSpPr>
            <p:cNvPr id="9" name="矩形: 圓角 8">
              <a:extLst>
                <a:ext uri="{FF2B5EF4-FFF2-40B4-BE49-F238E27FC236}">
                  <a16:creationId xmlns:a16="http://schemas.microsoft.com/office/drawing/2014/main" id="{967A4495-1E74-8DEF-CBBA-65B6E678DA78}"/>
                </a:ext>
              </a:extLst>
            </p:cNvPr>
            <p:cNvSpPr>
              <a:spLocks/>
            </p:cNvSpPr>
            <p:nvPr userDrawn="1"/>
          </p:nvSpPr>
          <p:spPr>
            <a:xfrm>
              <a:off x="1927" y="3449642"/>
              <a:ext cx="787079" cy="1651902"/>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 name="標題 1">
              <a:extLst>
                <a:ext uri="{FF2B5EF4-FFF2-40B4-BE49-F238E27FC236}">
                  <a16:creationId xmlns:a16="http://schemas.microsoft.com/office/drawing/2014/main" id="{764FD57F-81DE-F92F-ED01-B9ED21A8418E}"/>
                </a:ext>
              </a:extLst>
            </p:cNvPr>
            <p:cNvSpPr txBox="1">
              <a:spLocks/>
            </p:cNvSpPr>
            <p:nvPr userDrawn="1"/>
          </p:nvSpPr>
          <p:spPr>
            <a:xfrm rot="5400000" flipV="1">
              <a:off x="-606322" y="4135246"/>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solidFill>
                    <a:schemeClr val="bg1"/>
                  </a:solidFill>
                </a:rPr>
                <a:t>7 </a:t>
              </a:r>
            </a:p>
            <a:p>
              <a:pPr algn="r"/>
              <a:r>
                <a:rPr lang="en-US" altLang="zh-TW" sz="2400" b="1" i="1" dirty="0">
                  <a:solidFill>
                    <a:schemeClr val="bg1"/>
                  </a:solidFill>
                </a:rPr>
                <a:t>Personnel</a:t>
              </a:r>
            </a:p>
          </p:txBody>
        </p:sp>
      </p:grpSp>
      <p:grpSp>
        <p:nvGrpSpPr>
          <p:cNvPr id="16" name="群組 15">
            <a:extLst>
              <a:ext uri="{FF2B5EF4-FFF2-40B4-BE49-F238E27FC236}">
                <a16:creationId xmlns:a16="http://schemas.microsoft.com/office/drawing/2014/main" id="{64D9C069-E9CE-F561-B772-F300FE542630}"/>
              </a:ext>
            </a:extLst>
          </p:cNvPr>
          <p:cNvGrpSpPr/>
          <p:nvPr userDrawn="1"/>
        </p:nvGrpSpPr>
        <p:grpSpPr>
          <a:xfrm>
            <a:off x="1927" y="5130482"/>
            <a:ext cx="800577" cy="2095016"/>
            <a:chOff x="1927" y="5130482"/>
            <a:chExt cx="800577" cy="2095016"/>
          </a:xfrm>
        </p:grpSpPr>
        <p:sp>
          <p:nvSpPr>
            <p:cNvPr id="17" name="矩形: 圓角 16">
              <a:extLst>
                <a:ext uri="{FF2B5EF4-FFF2-40B4-BE49-F238E27FC236}">
                  <a16:creationId xmlns:a16="http://schemas.microsoft.com/office/drawing/2014/main" id="{D06D5ABB-3D26-6DCC-9BFD-B7A8D38F7416}"/>
                </a:ext>
              </a:extLst>
            </p:cNvPr>
            <p:cNvSpPr>
              <a:spLocks/>
            </p:cNvSpPr>
            <p:nvPr userDrawn="1"/>
          </p:nvSpPr>
          <p:spPr>
            <a:xfrm>
              <a:off x="1927" y="5174464"/>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3" name="標題 1">
              <a:extLst>
                <a:ext uri="{FF2B5EF4-FFF2-40B4-BE49-F238E27FC236}">
                  <a16:creationId xmlns:a16="http://schemas.microsoft.com/office/drawing/2014/main" id="{4E85D368-E4F2-5F84-88EB-473D3DD054F3}"/>
                </a:ext>
              </a:extLst>
            </p:cNvPr>
            <p:cNvSpPr txBox="1">
              <a:spLocks/>
            </p:cNvSpPr>
            <p:nvPr userDrawn="1"/>
          </p:nvSpPr>
          <p:spPr>
            <a:xfrm rot="5400000" flipV="1">
              <a:off x="-638544" y="5784449"/>
              <a:ext cx="2095016" cy="78708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000" b="1" i="1" dirty="0"/>
                <a:t>8 </a:t>
              </a:r>
            </a:p>
            <a:p>
              <a:pPr algn="r"/>
              <a:r>
                <a:rPr lang="en-US" altLang="zh-TW" sz="2000" b="1" i="1" dirty="0"/>
                <a:t>Production and specific</a:t>
              </a:r>
            </a:p>
          </p:txBody>
        </p:sp>
      </p:grpSp>
      <p:sp>
        <p:nvSpPr>
          <p:cNvPr id="24" name="內容版面配置區 2">
            <a:extLst>
              <a:ext uri="{FF2B5EF4-FFF2-40B4-BE49-F238E27FC236}">
                <a16:creationId xmlns:a16="http://schemas.microsoft.com/office/drawing/2014/main" id="{C99FAA59-C69E-1EAD-C426-F24EA3A078C2}"/>
              </a:ext>
            </a:extLst>
          </p:cNvPr>
          <p:cNvSpPr>
            <a:spLocks noGrp="1"/>
          </p:cNvSpPr>
          <p:nvPr>
            <p:ph idx="1"/>
          </p:nvPr>
        </p:nvSpPr>
        <p:spPr>
          <a:xfrm>
            <a:off x="838200" y="136525"/>
            <a:ext cx="10515600" cy="6040438"/>
          </a:xfr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97738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8F5A33-A4C2-23EF-5636-37C81FFF432F}"/>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9087F15-99AA-87D6-369C-CFB9CF4C1B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55D72AC-AA82-5ED9-DAD0-BE061D50182C}"/>
              </a:ext>
            </a:extLst>
          </p:cNvPr>
          <p:cNvSpPr>
            <a:spLocks noGrp="1"/>
          </p:cNvSpPr>
          <p:nvPr>
            <p:ph type="dt" sz="half" idx="10"/>
          </p:nvPr>
        </p:nvSpPr>
        <p:spPr/>
        <p:txBody>
          <a:bodyPr/>
          <a:lstStyle/>
          <a:p>
            <a:fld id="{5B82E006-1935-4C19-81FB-BEA37F1887AA}" type="datetime1">
              <a:rPr lang="zh-TW" altLang="en-US" smtClean="0"/>
              <a:t>2023/1/21</a:t>
            </a:fld>
            <a:endParaRPr lang="zh-TW" altLang="en-US"/>
          </a:p>
        </p:txBody>
      </p:sp>
      <p:sp>
        <p:nvSpPr>
          <p:cNvPr id="5" name="頁尾版面配置區 4">
            <a:extLst>
              <a:ext uri="{FF2B5EF4-FFF2-40B4-BE49-F238E27FC236}">
                <a16:creationId xmlns:a16="http://schemas.microsoft.com/office/drawing/2014/main" id="{0DDEDFEC-6BE0-C79E-3F8E-005B3E39350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862DC4A-F0C9-5586-4DA6-5F6ECEC08D90}"/>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grpSp>
        <p:nvGrpSpPr>
          <p:cNvPr id="7" name="群組 6">
            <a:extLst>
              <a:ext uri="{FF2B5EF4-FFF2-40B4-BE49-F238E27FC236}">
                <a16:creationId xmlns:a16="http://schemas.microsoft.com/office/drawing/2014/main" id="{908B2039-5262-6791-9DBF-C3C914E94460}"/>
              </a:ext>
            </a:extLst>
          </p:cNvPr>
          <p:cNvGrpSpPr/>
          <p:nvPr userDrawn="1"/>
        </p:nvGrpSpPr>
        <p:grpSpPr>
          <a:xfrm>
            <a:off x="1927" y="0"/>
            <a:ext cx="832799" cy="7225498"/>
            <a:chOff x="1927" y="0"/>
            <a:chExt cx="832799" cy="7225498"/>
          </a:xfrm>
        </p:grpSpPr>
        <p:sp>
          <p:nvSpPr>
            <p:cNvPr id="8" name="矩形: 圓角 7">
              <a:extLst>
                <a:ext uri="{FF2B5EF4-FFF2-40B4-BE49-F238E27FC236}">
                  <a16:creationId xmlns:a16="http://schemas.microsoft.com/office/drawing/2014/main" id="{375D5C91-D2D8-98F8-D1D8-E33D4A516F53}"/>
                </a:ext>
              </a:extLst>
            </p:cNvPr>
            <p:cNvSpPr>
              <a:spLocks/>
            </p:cNvSpPr>
            <p:nvPr userDrawn="1"/>
          </p:nvSpPr>
          <p:spPr>
            <a:xfrm>
              <a:off x="1927" y="0"/>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dirty="0"/>
            </a:p>
          </p:txBody>
        </p:sp>
        <p:sp>
          <p:nvSpPr>
            <p:cNvPr id="9" name="標題 1">
              <a:extLst>
                <a:ext uri="{FF2B5EF4-FFF2-40B4-BE49-F238E27FC236}">
                  <a16:creationId xmlns:a16="http://schemas.microsoft.com/office/drawing/2014/main" id="{5AA84AE6-A3E4-97A1-4F97-621840D649FB}"/>
                </a:ext>
              </a:extLst>
            </p:cNvPr>
            <p:cNvSpPr txBox="1">
              <a:spLocks/>
            </p:cNvSpPr>
            <p:nvPr userDrawn="1"/>
          </p:nvSpPr>
          <p:spPr>
            <a:xfrm rot="5400000" flipV="1">
              <a:off x="-606323" y="693898"/>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TW" sz="2400" b="1" i="1" dirty="0">
                  <a:latin typeface="Times New Roman" panose="02020603050405020304" pitchFamily="18" charset="0"/>
                </a:rPr>
                <a:t>5 </a:t>
              </a:r>
              <a:br>
                <a:rPr lang="en-US" altLang="zh-TW" sz="2400" b="1" i="1" dirty="0">
                  <a:latin typeface="Times New Roman" panose="02020603050405020304" pitchFamily="18" charset="0"/>
                </a:rPr>
              </a:br>
              <a:r>
                <a:rPr lang="en-US" altLang="zh-TW" sz="2400" b="1" i="1" dirty="0">
                  <a:latin typeface="Times New Roman" panose="02020603050405020304" pitchFamily="18" charset="0"/>
                </a:rPr>
                <a:t>Equipment</a:t>
              </a:r>
              <a:endParaRPr lang="zh-TW" altLang="en-US" sz="2400" dirty="0"/>
            </a:p>
          </p:txBody>
        </p:sp>
        <p:grpSp>
          <p:nvGrpSpPr>
            <p:cNvPr id="10" name="群組 9">
              <a:extLst>
                <a:ext uri="{FF2B5EF4-FFF2-40B4-BE49-F238E27FC236}">
                  <a16:creationId xmlns:a16="http://schemas.microsoft.com/office/drawing/2014/main" id="{238C68E5-305D-8101-B6E8-17EB4EC20D03}"/>
                </a:ext>
              </a:extLst>
            </p:cNvPr>
            <p:cNvGrpSpPr/>
            <p:nvPr userDrawn="1"/>
          </p:nvGrpSpPr>
          <p:grpSpPr>
            <a:xfrm>
              <a:off x="1927" y="1724821"/>
              <a:ext cx="832798" cy="2095018"/>
              <a:chOff x="1927" y="1724821"/>
              <a:chExt cx="832798" cy="2095018"/>
            </a:xfrm>
          </p:grpSpPr>
          <p:sp>
            <p:nvSpPr>
              <p:cNvPr id="17" name="矩形: 圓角 16">
                <a:extLst>
                  <a:ext uri="{FF2B5EF4-FFF2-40B4-BE49-F238E27FC236}">
                    <a16:creationId xmlns:a16="http://schemas.microsoft.com/office/drawing/2014/main" id="{CD36591D-7B81-E1F5-949B-052401A4633F}"/>
                  </a:ext>
                </a:extLst>
              </p:cNvPr>
              <p:cNvSpPr>
                <a:spLocks/>
              </p:cNvSpPr>
              <p:nvPr userDrawn="1"/>
            </p:nvSpPr>
            <p:spPr>
              <a:xfrm>
                <a:off x="1927" y="1724821"/>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8" name="標題 1">
                <a:extLst>
                  <a:ext uri="{FF2B5EF4-FFF2-40B4-BE49-F238E27FC236}">
                    <a16:creationId xmlns:a16="http://schemas.microsoft.com/office/drawing/2014/main" id="{0B29CE64-2BFE-D389-3A42-FDEF99ADFEB8}"/>
                  </a:ext>
                </a:extLst>
              </p:cNvPr>
              <p:cNvSpPr txBox="1">
                <a:spLocks/>
              </p:cNvSpPr>
              <p:nvPr userDrawn="1"/>
            </p:nvSpPr>
            <p:spPr>
              <a:xfrm rot="5400000" flipV="1">
                <a:off x="-606323" y="2378790"/>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6 </a:t>
                </a:r>
              </a:p>
              <a:p>
                <a:pPr algn="r"/>
                <a:r>
                  <a:rPr lang="en-US" altLang="zh-TW" sz="2400" b="1" i="1" dirty="0"/>
                  <a:t>Utilities</a:t>
                </a:r>
              </a:p>
            </p:txBody>
          </p:sp>
        </p:grpSp>
        <p:grpSp>
          <p:nvGrpSpPr>
            <p:cNvPr id="11" name="群組 10">
              <a:extLst>
                <a:ext uri="{FF2B5EF4-FFF2-40B4-BE49-F238E27FC236}">
                  <a16:creationId xmlns:a16="http://schemas.microsoft.com/office/drawing/2014/main" id="{5A4BEEEC-706F-5408-D23D-CD5E6F82F8CE}"/>
                </a:ext>
              </a:extLst>
            </p:cNvPr>
            <p:cNvGrpSpPr/>
            <p:nvPr userDrawn="1"/>
          </p:nvGrpSpPr>
          <p:grpSpPr>
            <a:xfrm>
              <a:off x="1927" y="3449642"/>
              <a:ext cx="832799" cy="2126653"/>
              <a:chOff x="1927" y="3449642"/>
              <a:chExt cx="832799" cy="2126653"/>
            </a:xfrm>
          </p:grpSpPr>
          <p:sp>
            <p:nvSpPr>
              <p:cNvPr id="15" name="矩形: 圓角 14">
                <a:extLst>
                  <a:ext uri="{FF2B5EF4-FFF2-40B4-BE49-F238E27FC236}">
                    <a16:creationId xmlns:a16="http://schemas.microsoft.com/office/drawing/2014/main" id="{233B8D88-AA9B-1185-6A42-02C3EC30F99D}"/>
                  </a:ext>
                </a:extLst>
              </p:cNvPr>
              <p:cNvSpPr>
                <a:spLocks/>
              </p:cNvSpPr>
              <p:nvPr userDrawn="1"/>
            </p:nvSpPr>
            <p:spPr>
              <a:xfrm>
                <a:off x="1927" y="3449642"/>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6" name="標題 1">
                <a:extLst>
                  <a:ext uri="{FF2B5EF4-FFF2-40B4-BE49-F238E27FC236}">
                    <a16:creationId xmlns:a16="http://schemas.microsoft.com/office/drawing/2014/main" id="{CC64FFB3-F176-B8C9-16B1-951468852AE2}"/>
                  </a:ext>
                </a:extLst>
              </p:cNvPr>
              <p:cNvSpPr txBox="1">
                <a:spLocks/>
              </p:cNvSpPr>
              <p:nvPr userDrawn="1"/>
            </p:nvSpPr>
            <p:spPr>
              <a:xfrm rot="5400000" flipV="1">
                <a:off x="-606322" y="4135246"/>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7 </a:t>
                </a:r>
              </a:p>
              <a:p>
                <a:pPr algn="r"/>
                <a:r>
                  <a:rPr lang="en-US" altLang="zh-TW" sz="2400" b="1" i="1" dirty="0"/>
                  <a:t>Personnel</a:t>
                </a:r>
              </a:p>
            </p:txBody>
          </p:sp>
        </p:grpSp>
        <p:grpSp>
          <p:nvGrpSpPr>
            <p:cNvPr id="12" name="群組 11">
              <a:extLst>
                <a:ext uri="{FF2B5EF4-FFF2-40B4-BE49-F238E27FC236}">
                  <a16:creationId xmlns:a16="http://schemas.microsoft.com/office/drawing/2014/main" id="{2DDDA6E8-09B7-B1B4-32FE-78720243C88B}"/>
                </a:ext>
              </a:extLst>
            </p:cNvPr>
            <p:cNvGrpSpPr/>
            <p:nvPr userDrawn="1"/>
          </p:nvGrpSpPr>
          <p:grpSpPr>
            <a:xfrm>
              <a:off x="1927" y="5130482"/>
              <a:ext cx="800577" cy="2095016"/>
              <a:chOff x="1927" y="5130482"/>
              <a:chExt cx="800577" cy="2095016"/>
            </a:xfrm>
          </p:grpSpPr>
          <p:sp>
            <p:nvSpPr>
              <p:cNvPr id="13" name="矩形: 圓角 12">
                <a:extLst>
                  <a:ext uri="{FF2B5EF4-FFF2-40B4-BE49-F238E27FC236}">
                    <a16:creationId xmlns:a16="http://schemas.microsoft.com/office/drawing/2014/main" id="{B3CD7A8C-926E-FF21-8676-B29F8043FFB6}"/>
                  </a:ext>
                </a:extLst>
              </p:cNvPr>
              <p:cNvSpPr>
                <a:spLocks/>
              </p:cNvSpPr>
              <p:nvPr userDrawn="1"/>
            </p:nvSpPr>
            <p:spPr>
              <a:xfrm>
                <a:off x="1927" y="5174464"/>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4" name="標題 1">
                <a:extLst>
                  <a:ext uri="{FF2B5EF4-FFF2-40B4-BE49-F238E27FC236}">
                    <a16:creationId xmlns:a16="http://schemas.microsoft.com/office/drawing/2014/main" id="{A5691500-425E-C57B-7949-26F352FF39C5}"/>
                  </a:ext>
                </a:extLst>
              </p:cNvPr>
              <p:cNvSpPr txBox="1">
                <a:spLocks/>
              </p:cNvSpPr>
              <p:nvPr userDrawn="1"/>
            </p:nvSpPr>
            <p:spPr>
              <a:xfrm rot="5400000" flipV="1">
                <a:off x="-638544" y="5784449"/>
                <a:ext cx="2095016" cy="78708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000" b="1" i="1" dirty="0"/>
                  <a:t>8 </a:t>
                </a:r>
              </a:p>
              <a:p>
                <a:pPr algn="r"/>
                <a:r>
                  <a:rPr lang="en-US" altLang="zh-TW" sz="2000" b="1" i="1" dirty="0"/>
                  <a:t>Production and specific</a:t>
                </a:r>
              </a:p>
            </p:txBody>
          </p:sp>
        </p:grpSp>
      </p:grpSp>
    </p:spTree>
    <p:extLst>
      <p:ext uri="{BB962C8B-B14F-4D97-AF65-F5344CB8AC3E}">
        <p14:creationId xmlns:p14="http://schemas.microsoft.com/office/powerpoint/2010/main" val="88942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54153B-EE05-9D75-B620-A779E1D6B17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9136DFF-5C5A-5A65-051E-4BCD4A83FECD}"/>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8302DE5-22F3-3B96-85EF-C5046E55FBA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983D331D-CD72-270A-1ED6-DB3A5EDB246F}"/>
              </a:ext>
            </a:extLst>
          </p:cNvPr>
          <p:cNvSpPr>
            <a:spLocks noGrp="1"/>
          </p:cNvSpPr>
          <p:nvPr>
            <p:ph type="dt" sz="half" idx="10"/>
          </p:nvPr>
        </p:nvSpPr>
        <p:spPr/>
        <p:txBody>
          <a:bodyPr/>
          <a:lstStyle/>
          <a:p>
            <a:fld id="{58EF684F-2AB4-4859-98DD-7C7E53461CBF}" type="datetime1">
              <a:rPr lang="zh-TW" altLang="en-US" smtClean="0"/>
              <a:t>2023/1/21</a:t>
            </a:fld>
            <a:endParaRPr lang="zh-TW" altLang="en-US"/>
          </a:p>
        </p:txBody>
      </p:sp>
      <p:sp>
        <p:nvSpPr>
          <p:cNvPr id="6" name="頁尾版面配置區 5">
            <a:extLst>
              <a:ext uri="{FF2B5EF4-FFF2-40B4-BE49-F238E27FC236}">
                <a16:creationId xmlns:a16="http://schemas.microsoft.com/office/drawing/2014/main" id="{23F518F4-1155-82C1-67F8-64627C65531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06F79C8-290E-1835-8AD9-064263C2AEE4}"/>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Tree>
    <p:extLst>
      <p:ext uri="{BB962C8B-B14F-4D97-AF65-F5344CB8AC3E}">
        <p14:creationId xmlns:p14="http://schemas.microsoft.com/office/powerpoint/2010/main" val="88150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69413F-C703-C909-907B-F2B2D511006D}"/>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C4FA3AC-B144-0119-B62C-BBD9A0872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8412D83-C788-582F-0CF2-202A7F793363}"/>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E443B5A-50C4-79DD-32BF-BEC27A9A2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16369AD1-E705-1C42-CDB8-88509E31CC0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3208E03-C56E-E7D6-F7D9-FED4067CE49F}"/>
              </a:ext>
            </a:extLst>
          </p:cNvPr>
          <p:cNvSpPr>
            <a:spLocks noGrp="1"/>
          </p:cNvSpPr>
          <p:nvPr>
            <p:ph type="dt" sz="half" idx="10"/>
          </p:nvPr>
        </p:nvSpPr>
        <p:spPr/>
        <p:txBody>
          <a:bodyPr/>
          <a:lstStyle/>
          <a:p>
            <a:fld id="{17F5ED64-A617-4F65-8074-9D691CDD70D0}" type="datetime1">
              <a:rPr lang="zh-TW" altLang="en-US" smtClean="0"/>
              <a:t>2023/1/21</a:t>
            </a:fld>
            <a:endParaRPr lang="zh-TW" altLang="en-US"/>
          </a:p>
        </p:txBody>
      </p:sp>
      <p:sp>
        <p:nvSpPr>
          <p:cNvPr id="8" name="頁尾版面配置區 7">
            <a:extLst>
              <a:ext uri="{FF2B5EF4-FFF2-40B4-BE49-F238E27FC236}">
                <a16:creationId xmlns:a16="http://schemas.microsoft.com/office/drawing/2014/main" id="{FC480B25-BA6C-C5C7-EFA9-FDF53C20828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2B8B15B-A77D-08C2-274E-EA88EDBB3869}"/>
              </a:ext>
            </a:extLst>
          </p:cNvPr>
          <p:cNvSpPr>
            <a:spLocks noGrp="1"/>
          </p:cNvSpPr>
          <p:nvPr>
            <p:ph type="sldNum" sz="quarter" idx="12"/>
          </p:nvPr>
        </p:nvSpPr>
        <p:spPr/>
        <p:txBody>
          <a:bodyPr/>
          <a:lstStyle/>
          <a:p>
            <a:fld id="{611BCEFE-BDF1-493B-A65E-0AA2B9BEEBF0}" type="slidenum">
              <a:rPr lang="zh-TW" altLang="en-US" smtClean="0"/>
              <a:t>‹#›</a:t>
            </a:fld>
            <a:endParaRPr lang="zh-TW" altLang="en-US"/>
          </a:p>
        </p:txBody>
      </p:sp>
    </p:spTree>
    <p:extLst>
      <p:ext uri="{BB962C8B-B14F-4D97-AF65-F5344CB8AC3E}">
        <p14:creationId xmlns:p14="http://schemas.microsoft.com/office/powerpoint/2010/main" val="175534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BDC71AD-90FA-00A6-6B83-84E67047DE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F4F0D9AC-2E08-F4C9-969B-4C09B1BA48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210FF381-276B-9BD2-DAC8-98156E459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92460-48A7-4048-A944-F83C20CE9BF9}" type="datetime1">
              <a:rPr lang="zh-TW" altLang="en-US" smtClean="0"/>
              <a:t>2023/1/21</a:t>
            </a:fld>
            <a:endParaRPr lang="zh-TW" altLang="en-US"/>
          </a:p>
        </p:txBody>
      </p:sp>
      <p:sp>
        <p:nvSpPr>
          <p:cNvPr id="5" name="頁尾版面配置區 4">
            <a:extLst>
              <a:ext uri="{FF2B5EF4-FFF2-40B4-BE49-F238E27FC236}">
                <a16:creationId xmlns:a16="http://schemas.microsoft.com/office/drawing/2014/main" id="{66AD16DE-D3E9-A3EC-01F9-2ED54C8CA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D11D54D7-25FC-6E6C-FB47-853174B9E9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BCEFE-BDF1-493B-A65E-0AA2B9BEEBF0}" type="slidenum">
              <a:rPr lang="zh-TW" altLang="en-US" smtClean="0"/>
              <a:t>‹#›</a:t>
            </a:fld>
            <a:endParaRPr lang="zh-TW" altLang="en-US"/>
          </a:p>
        </p:txBody>
      </p:sp>
    </p:spTree>
    <p:extLst>
      <p:ext uri="{BB962C8B-B14F-4D97-AF65-F5344CB8AC3E}">
        <p14:creationId xmlns:p14="http://schemas.microsoft.com/office/powerpoint/2010/main" val="1868977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Nj-7LydONjY&amp;t=3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73bk7naikRk"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73bk7naikRk"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73bk7naikRk"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73bk7naikRk"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73bk7naikRk"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6.gif"/><Relationship Id="rId2" Type="http://schemas.openxmlformats.org/officeDocument/2006/relationships/hyperlink" Target="https://page.line.me/?accountId=pzq5724f" TargetMode="External"/><Relationship Id="rId1" Type="http://schemas.openxmlformats.org/officeDocument/2006/relationships/slideLayout" Target="../slideLayouts/slideLayout1.xml"/><Relationship Id="rId6" Type="http://schemas.openxmlformats.org/officeDocument/2006/relationships/hyperlink" Target="https://www.youtube.com/channel/UCPmWwVjHRMZw6TvLucgc3lA" TargetMode="External"/><Relationship Id="rId5" Type="http://schemas.openxmlformats.org/officeDocument/2006/relationships/image" Target="../media/image15.gif"/><Relationship Id="rId4" Type="http://schemas.openxmlformats.org/officeDocument/2006/relationships/hyperlink" Target="https://www.facebook.com/utekinc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8E3A29-7229-CC1D-4DE8-A21DE200861B}"/>
              </a:ext>
            </a:extLst>
          </p:cNvPr>
          <p:cNvSpPr>
            <a:spLocks noGrp="1"/>
          </p:cNvSpPr>
          <p:nvPr>
            <p:ph type="ctrTitle"/>
          </p:nvPr>
        </p:nvSpPr>
        <p:spPr>
          <a:xfrm>
            <a:off x="7464614" y="1783959"/>
            <a:ext cx="4087306" cy="2889114"/>
          </a:xfrm>
        </p:spPr>
        <p:txBody>
          <a:bodyPr anchor="b">
            <a:normAutofit/>
          </a:bodyPr>
          <a:lstStyle/>
          <a:p>
            <a:pPr algn="l"/>
            <a:r>
              <a:rPr lang="en-US" altLang="zh-TW" sz="5400" b="1" dirty="0">
                <a:latin typeface="Times New Roman" panose="02020603050405020304" pitchFamily="18" charset="0"/>
                <a:ea typeface="標楷體" panose="03000509000000000000" pitchFamily="65" charset="-120"/>
                <a:cs typeface="Times New Roman" panose="02020603050405020304" pitchFamily="18" charset="0"/>
              </a:rPr>
              <a:t>PIC/S</a:t>
            </a:r>
            <a:r>
              <a:rPr lang="zh-TW" altLang="en-US" sz="5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5400" b="1" dirty="0">
                <a:latin typeface="Times New Roman" panose="02020603050405020304" pitchFamily="18" charset="0"/>
                <a:ea typeface="標楷體" panose="03000509000000000000" pitchFamily="65" charset="-120"/>
                <a:cs typeface="Times New Roman" panose="02020603050405020304" pitchFamily="18" charset="0"/>
              </a:rPr>
              <a:t>-5,6,7,8(part)</a:t>
            </a:r>
            <a:endParaRPr lang="zh-TW" altLang="en-US" sz="5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副標題 2">
            <a:extLst>
              <a:ext uri="{FF2B5EF4-FFF2-40B4-BE49-F238E27FC236}">
                <a16:creationId xmlns:a16="http://schemas.microsoft.com/office/drawing/2014/main" id="{8269563A-225E-6556-2BC0-6BA7113FE2F7}"/>
              </a:ext>
            </a:extLst>
          </p:cNvPr>
          <p:cNvSpPr>
            <a:spLocks noGrp="1"/>
          </p:cNvSpPr>
          <p:nvPr>
            <p:ph type="subTitle" idx="1"/>
          </p:nvPr>
        </p:nvSpPr>
        <p:spPr>
          <a:xfrm>
            <a:off x="7464612" y="4750893"/>
            <a:ext cx="4087305" cy="1147863"/>
          </a:xfrm>
        </p:spPr>
        <p:txBody>
          <a:bodyPr anchor="t">
            <a:normAutofit/>
          </a:bodyPr>
          <a:lstStyle/>
          <a:p>
            <a:pPr algn="l"/>
            <a:endParaRPr lang="en-US" altLang="zh-TW" sz="2000" dirty="0"/>
          </a:p>
          <a:p>
            <a:pPr algn="l"/>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Sally</a:t>
            </a:r>
          </a:p>
        </p:txBody>
      </p:sp>
      <p:sp>
        <p:nvSpPr>
          <p:cNvPr id="17" name="Freeform: Shape 1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圖片 11" descr="一張含有 文字 的圖片&#10;&#10;自動產生的描述">
            <a:extLst>
              <a:ext uri="{FF2B5EF4-FFF2-40B4-BE49-F238E27FC236}">
                <a16:creationId xmlns:a16="http://schemas.microsoft.com/office/drawing/2014/main" id="{8F9CC8E9-2450-391C-7CD6-FDB5B704B81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4" name="文字方塊 13">
            <a:extLst>
              <a:ext uri="{FF2B5EF4-FFF2-40B4-BE49-F238E27FC236}">
                <a16:creationId xmlns:a16="http://schemas.microsoft.com/office/drawing/2014/main" id="{BBEA2227-03B3-27BD-A574-055963B91A93}"/>
              </a:ext>
            </a:extLst>
          </p:cNvPr>
          <p:cNvSpPr txBox="1"/>
          <p:nvPr/>
        </p:nvSpPr>
        <p:spPr>
          <a:xfrm>
            <a:off x="7464611" y="1783959"/>
            <a:ext cx="4087305" cy="830997"/>
          </a:xfrm>
          <a:prstGeom prst="rect">
            <a:avLst/>
          </a:prstGeom>
          <a:noFill/>
        </p:spPr>
        <p:txBody>
          <a:bodyPr wrap="square">
            <a:spAutoFit/>
          </a:bodyPr>
          <a:lstStyle/>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PIC/S GMP </a:t>
            </a:r>
          </a:p>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2022/09/09</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修訂後的附件</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85069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338F82DD-D4FA-5F33-030B-E353A14F4EB7}"/>
              </a:ext>
            </a:extLst>
          </p:cNvPr>
          <p:cNvSpPr>
            <a:spLocks noGrp="1"/>
          </p:cNvSpPr>
          <p:nvPr>
            <p:ph idx="1"/>
          </p:nvPr>
        </p:nvSpPr>
        <p:spPr/>
        <p:txBody>
          <a:bodyPr/>
          <a:lstStyle/>
          <a:p>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5.7   Where unplanned maintenance of equipment critical to the sterility of the product is to be carried out, an assessment of the potential impact to the sterility of the product should be performed and recorded.</a:t>
            </a:r>
          </a:p>
          <a:p>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5.7 </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如果為</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非計畫性</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的要對無菌性設備進行計劃重要的</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維護</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，則應進行評估並記錄對產品無菌性的可能影響。</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5.8</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 conveyor belt should not pass through a partition between a grade A or B area and a processing area of lower air cleanliness, unless the belt itself is continually </a:t>
            </a:r>
            <a:r>
              <a:rPr lang="en-US" altLang="zh-TW" sz="1800" dirty="0" err="1">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sterilised</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 (e.g. in a</a:t>
            </a:r>
            <a:r>
              <a:rPr lang="zh-TW" altLang="en-US"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err="1">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sterilising</a:t>
            </a:r>
            <a:r>
              <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 tunnel).</a:t>
            </a:r>
          </a:p>
          <a:p>
            <a:endParaRPr lang="en-US" altLang="zh-TW" sz="1800" dirty="0">
              <a:solidFill>
                <a:schemeClr val="bg1">
                  <a:lumMod val="65000"/>
                </a:schemeClr>
              </a:solidFill>
            </a:endParaRPr>
          </a:p>
          <a:p>
            <a:endPar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dirty="0">
              <a:solidFill>
                <a:schemeClr val="bg1">
                  <a:lumMod val="65000"/>
                </a:schemeClr>
              </a:solidFill>
            </a:endParaRPr>
          </a:p>
          <a:p>
            <a:endPar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5.9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Particle</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counters,</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including</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sampling</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tubing,</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should</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be</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qualified.</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The</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manufacturer’s</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recommended</a:t>
            </a:r>
            <a:r>
              <a:rPr lang="zh-TW" altLang="en-US" sz="18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specifications should be considered for tube diameter and bend radii. Tube length</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should typically be no</a:t>
            </a:r>
            <a:r>
              <a:rPr lang="zh-TW" altLang="en-US" sz="18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longer than 1m unless justified and the number of bends should be minimized.</a:t>
            </a:r>
            <a:r>
              <a:rPr lang="en-US" altLang="zh-TW" sz="1800" spc="-26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Portable particle counters with a short length of sample tubing should be used for classification</a:t>
            </a:r>
            <a:r>
              <a:rPr lang="en-US" altLang="zh-TW" sz="1800" spc="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purposes.</a:t>
            </a:r>
            <a:r>
              <a:rPr lang="en-US" altLang="zh-TW" sz="1800" spc="-2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Isokinetic</a:t>
            </a:r>
            <a:r>
              <a:rPr lang="en-US" altLang="zh-TW" sz="1800" spc="-1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sampling</a:t>
            </a:r>
            <a:r>
              <a:rPr lang="en-US" altLang="zh-TW" sz="1800" spc="-3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heads</a:t>
            </a:r>
            <a:r>
              <a:rPr lang="en-US" altLang="zh-TW" sz="1800" spc="-1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should</a:t>
            </a:r>
            <a:r>
              <a:rPr lang="en-US" altLang="zh-TW" sz="1800" spc="-2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be</a:t>
            </a:r>
            <a:r>
              <a:rPr lang="en-US" altLang="zh-TW" sz="1800" spc="-3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used</a:t>
            </a:r>
            <a:r>
              <a:rPr lang="en-US" altLang="zh-TW" sz="1800" spc="-3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in</a:t>
            </a:r>
            <a:r>
              <a:rPr lang="en-US" altLang="zh-TW" sz="1800" spc="-4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unidirectional</a:t>
            </a:r>
            <a:r>
              <a:rPr lang="en-US" altLang="zh-TW" sz="1800" spc="-1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airflow</a:t>
            </a:r>
            <a:r>
              <a:rPr lang="en-US" altLang="zh-TW" sz="1800" spc="-2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systems.</a:t>
            </a:r>
            <a:r>
              <a:rPr lang="en-US" altLang="zh-TW" sz="1800" spc="-1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They</a:t>
            </a:r>
            <a:r>
              <a:rPr lang="en-US" altLang="zh-TW" sz="1800" spc="-3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should</a:t>
            </a:r>
            <a:r>
              <a:rPr lang="en-US" altLang="zh-TW" sz="1800" spc="-2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be</a:t>
            </a:r>
            <a:r>
              <a:rPr lang="en-US" altLang="zh-TW" sz="1800" spc="-26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oriented</a:t>
            </a:r>
            <a:r>
              <a:rPr lang="en-US" altLang="zh-TW" sz="1800" spc="-4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appropriately</a:t>
            </a:r>
            <a:r>
              <a:rPr lang="en-US" altLang="zh-TW" sz="1800" spc="-5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and</a:t>
            </a:r>
            <a:r>
              <a:rPr lang="en-US" altLang="zh-TW" sz="1800" spc="-6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positioned</a:t>
            </a:r>
            <a:r>
              <a:rPr lang="en-US" altLang="zh-TW" sz="1800" spc="-5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as</a:t>
            </a:r>
            <a:r>
              <a:rPr lang="en-US" altLang="zh-TW" sz="1800" spc="-5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close</a:t>
            </a:r>
            <a:r>
              <a:rPr lang="en-US" altLang="zh-TW" sz="1800" spc="-5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as</a:t>
            </a:r>
            <a:r>
              <a:rPr lang="en-US" altLang="zh-TW" sz="1800" spc="-5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possible</a:t>
            </a:r>
            <a:r>
              <a:rPr lang="en-US" altLang="zh-TW" sz="1800" spc="-5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to</a:t>
            </a:r>
            <a:r>
              <a:rPr lang="en-US" altLang="zh-TW" sz="1800" spc="-4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the</a:t>
            </a:r>
            <a:r>
              <a:rPr lang="en-US" altLang="zh-TW" sz="1800" spc="-4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critical</a:t>
            </a:r>
            <a:r>
              <a:rPr lang="en-US" altLang="zh-TW" sz="1800" spc="-5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location</a:t>
            </a:r>
            <a:r>
              <a:rPr lang="en-US" altLang="zh-TW" sz="1800" spc="-5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to</a:t>
            </a:r>
            <a:r>
              <a:rPr lang="en-US" altLang="zh-TW" sz="1800" spc="-5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ensure</a:t>
            </a:r>
            <a:r>
              <a:rPr lang="en-US" altLang="zh-TW" sz="1800" spc="-5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that</a:t>
            </a:r>
            <a:r>
              <a:rPr lang="en-US" altLang="zh-TW" sz="1800" spc="-5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samples</a:t>
            </a:r>
            <a:r>
              <a:rPr lang="en-US" altLang="zh-TW" sz="1800" spc="-26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are</a:t>
            </a:r>
            <a:r>
              <a:rPr lang="en-US" altLang="zh-TW" sz="1800" spc="-15"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effectLst/>
                <a:latin typeface="Times New Roman" panose="02020603050405020304" pitchFamily="18" charset="0"/>
                <a:ea typeface="標楷體" panose="03000509000000000000" pitchFamily="65" charset="-120"/>
                <a:cs typeface="Times New Roman" panose="02020603050405020304" pitchFamily="18" charset="0"/>
              </a:rPr>
              <a:t>representative.</a:t>
            </a:r>
            <a:endPar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5.9  </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微粒計數器，包括採樣管，應符合條件。應考慮製造商推薦的管徑和彎曲半徑規格。</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管子長度通常不應超過</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1m</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，在合理情況下，彎曲次數應盡量減少。為分級之目的，應使用具短取樣管的手提式微粒計數器。單向氣流裝置中，應使用等速採樣頭（</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isokinetic sample heads</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a:p>
            <a:endParaRPr lang="en-US" altLang="zh-TW" sz="180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1800" dirty="0">
              <a:latin typeface="Times New Roman" panose="02020603050405020304" pitchFamily="18" charset="0"/>
            </a:endParaRPr>
          </a:p>
        </p:txBody>
      </p:sp>
      <p:pic>
        <p:nvPicPr>
          <p:cNvPr id="5" name="圖片 4">
            <a:extLst>
              <a:ext uri="{FF2B5EF4-FFF2-40B4-BE49-F238E27FC236}">
                <a16:creationId xmlns:a16="http://schemas.microsoft.com/office/drawing/2014/main" id="{466340CE-78A4-4F54-56B5-5AB18A1950F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29674" y="2179320"/>
            <a:ext cx="9055856" cy="1249680"/>
          </a:xfrm>
          <a:prstGeom prst="rect">
            <a:avLst/>
          </a:prstGeom>
          <a:ln>
            <a:noFill/>
          </a:ln>
          <a:effectLst>
            <a:outerShdw blurRad="292100" dist="139700" dir="2700000" algn="tl" rotWithShape="0">
              <a:srgbClr val="333333">
                <a:alpha val="65000"/>
              </a:srgbClr>
            </a:outerShdw>
          </a:effectLst>
        </p:spPr>
      </p:pic>
      <p:sp>
        <p:nvSpPr>
          <p:cNvPr id="4" name="投影片編號版面配置區 3">
            <a:extLst>
              <a:ext uri="{FF2B5EF4-FFF2-40B4-BE49-F238E27FC236}">
                <a16:creationId xmlns:a16="http://schemas.microsoft.com/office/drawing/2014/main" id="{2B5C3E9F-E82C-7856-5268-DC4B2EC914BF}"/>
              </a:ext>
            </a:extLst>
          </p:cNvPr>
          <p:cNvSpPr>
            <a:spLocks noGrp="1"/>
          </p:cNvSpPr>
          <p:nvPr>
            <p:ph type="sldNum" sz="quarter" idx="12"/>
          </p:nvPr>
        </p:nvSpPr>
        <p:spPr/>
        <p:txBody>
          <a:bodyPr/>
          <a:lstStyle/>
          <a:p>
            <a:fld id="{611BCEFE-BDF1-493B-A65E-0AA2B9BEEBF0}" type="slidenum">
              <a:rPr lang="zh-TW" altLang="en-US" smtClean="0"/>
              <a:t>10</a:t>
            </a:fld>
            <a:endParaRPr lang="zh-TW" altLang="en-US" dirty="0"/>
          </a:p>
        </p:txBody>
      </p:sp>
    </p:spTree>
    <p:extLst>
      <p:ext uri="{BB962C8B-B14F-4D97-AF65-F5344CB8AC3E}">
        <p14:creationId xmlns:p14="http://schemas.microsoft.com/office/powerpoint/2010/main" val="37685602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158946B-D237-55B6-7752-CE29E3CFDB7C}"/>
              </a:ext>
            </a:extLst>
          </p:cNvPr>
          <p:cNvSpPr>
            <a:spLocks noGrp="1"/>
          </p:cNvSpPr>
          <p:nvPr>
            <p:ph idx="1"/>
          </p:nvPr>
        </p:nvSpPr>
        <p:spPr/>
        <p:txBody>
          <a:bodyPr>
            <a:noAutofit/>
          </a:bodyPr>
          <a:lstStyle/>
          <a:p>
            <a:r>
              <a:rPr lang="en-US" altLang="zh-TW" sz="1800" dirty="0">
                <a:latin typeface="Times New Roman" panose="02020603050405020304" pitchFamily="18" charset="0"/>
                <a:cs typeface="Times New Roman" panose="02020603050405020304" pitchFamily="18" charset="0"/>
              </a:rPr>
              <a:t>6.1 </a:t>
            </a:r>
            <a:r>
              <a:rPr lang="zh-TW" altLang="en-US" sz="1800" dirty="0">
                <a:latin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The nature and extent of controls applied to utility systems should be </a:t>
            </a:r>
            <a:r>
              <a:rPr lang="en-US" altLang="zh-TW"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commensurate with the</a:t>
            </a:r>
            <a:r>
              <a:rPr lang="en-US" altLang="zh-TW" sz="18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altLang="zh-TW" sz="18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spc="-5"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altLang="zh-TW" sz="18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spc="-5" dirty="0">
                <a:effectLst/>
                <a:latin typeface="Times New Roman" panose="02020603050405020304" pitchFamily="18" charset="0"/>
                <a:ea typeface="Times New Roman" panose="02020603050405020304" pitchFamily="18" charset="0"/>
                <a:cs typeface="Times New Roman" panose="02020603050405020304" pitchFamily="18" charset="0"/>
              </a:rPr>
              <a:t>product</a:t>
            </a:r>
            <a:r>
              <a:rPr lang="en-US" altLang="zh-TW" sz="18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spc="-5" dirty="0">
                <a:effectLst/>
                <a:latin typeface="Times New Roman" panose="02020603050405020304" pitchFamily="18" charset="0"/>
                <a:ea typeface="Times New Roman" panose="02020603050405020304" pitchFamily="18" charset="0"/>
                <a:cs typeface="Times New Roman" panose="02020603050405020304" pitchFamily="18" charset="0"/>
              </a:rPr>
              <a:t>quality</a:t>
            </a:r>
            <a:r>
              <a:rPr lang="en-US" altLang="zh-TW" sz="18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spc="-5" dirty="0">
                <a:effectLst/>
                <a:latin typeface="Times New Roman" panose="02020603050405020304" pitchFamily="18" charset="0"/>
                <a:ea typeface="Times New Roman" panose="02020603050405020304" pitchFamily="18" charset="0"/>
                <a:cs typeface="Times New Roman" panose="02020603050405020304" pitchFamily="18" charset="0"/>
              </a:rPr>
              <a:t>associated</a:t>
            </a:r>
            <a:r>
              <a:rPr lang="en-US" altLang="zh-TW" sz="1800"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with</a:t>
            </a:r>
            <a:r>
              <a:rPr lang="en-US" altLang="zh-TW" sz="18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altLang="zh-TW" sz="18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utility.</a:t>
            </a:r>
            <a:r>
              <a:rPr lang="en-US" altLang="zh-TW" sz="1800"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altLang="zh-TW" sz="18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impact</a:t>
            </a:r>
            <a:r>
              <a:rPr lang="en-US" altLang="zh-TW" sz="18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should</a:t>
            </a:r>
            <a:r>
              <a:rPr lang="en-US" altLang="zh-TW" sz="18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altLang="zh-TW" sz="18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determined</a:t>
            </a:r>
            <a:r>
              <a:rPr lang="en-US" altLang="zh-TW" sz="18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via</a:t>
            </a:r>
            <a:r>
              <a:rPr lang="en-US" altLang="zh-TW" sz="18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altLang="zh-TW" sz="1800" spc="-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risk</a:t>
            </a:r>
            <a:r>
              <a:rPr lang="en-US" altLang="zh-TW" sz="1800" spc="-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assessment</a:t>
            </a:r>
            <a:r>
              <a:rPr lang="en-US" altLang="zh-TW" sz="1800" spc="-2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altLang="zh-TW" sz="1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documented as</a:t>
            </a:r>
            <a:r>
              <a:rPr lang="en-US" altLang="zh-TW" sz="18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part</a:t>
            </a:r>
            <a:r>
              <a:rPr lang="en-US" altLang="zh-TW" sz="18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of the </a:t>
            </a:r>
            <a:r>
              <a:rPr lang="en-US" altLang="zh-TW"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CCS</a:t>
            </a:r>
            <a:r>
              <a:rPr lang="en-US" altLang="zh-TW"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altLang="zh-TW" sz="1800" dirty="0"/>
              <a:t>6.1</a:t>
            </a:r>
            <a:r>
              <a:rPr lang="zh-TW" altLang="en-US" sz="1800" dirty="0"/>
              <a:t> 公用事業</a:t>
            </a:r>
            <a:r>
              <a:rPr lang="en-US" altLang="zh-TW" sz="1800" dirty="0"/>
              <a:t>(utilities)</a:t>
            </a:r>
            <a:r>
              <a:rPr lang="zh-TW" altLang="en-US" sz="1800" dirty="0">
                <a:effectLst/>
              </a:rPr>
              <a:t>的控制的程度和特性，應與</a:t>
            </a:r>
            <a:r>
              <a:rPr lang="en-US" altLang="zh-TW" sz="1800" dirty="0">
                <a:solidFill>
                  <a:srgbClr val="FF0000"/>
                </a:solidFill>
              </a:rPr>
              <a:t>utilities</a:t>
            </a:r>
            <a:r>
              <a:rPr lang="zh-TW" altLang="en-US" sz="1800" dirty="0">
                <a:solidFill>
                  <a:srgbClr val="FF0000"/>
                </a:solidFill>
                <a:effectLst/>
              </a:rPr>
              <a:t>相關的產品有同等質量風險</a:t>
            </a:r>
            <a:r>
              <a:rPr lang="zh-TW" altLang="en-US" sz="1800" dirty="0">
                <a:effectLst/>
              </a:rPr>
              <a:t>，若發生影響且經風險評估確定，須</a:t>
            </a:r>
            <a:r>
              <a:rPr lang="zh-TW" altLang="en-US" sz="1800" dirty="0">
                <a:solidFill>
                  <a:srgbClr val="00B050"/>
                </a:solidFill>
                <a:effectLst/>
              </a:rPr>
              <a:t>記錄到</a:t>
            </a:r>
            <a:r>
              <a:rPr lang="zh-TW" altLang="en-US" sz="1800" dirty="0">
                <a:solidFill>
                  <a:srgbClr val="00B050"/>
                </a:solidFill>
              </a:rPr>
              <a:t>污染管制策略</a:t>
            </a:r>
            <a:r>
              <a:rPr lang="en-US" altLang="zh-TW" sz="1800" dirty="0">
                <a:solidFill>
                  <a:srgbClr val="00B050"/>
                </a:solidFill>
              </a:rPr>
              <a:t>(CCS)</a:t>
            </a:r>
            <a:r>
              <a:rPr lang="en-US" altLang="zh-TW" sz="1800" dirty="0">
                <a:solidFill>
                  <a:srgbClr val="00B050"/>
                </a:solidFill>
                <a:effectLst/>
              </a:rPr>
              <a:t> </a:t>
            </a:r>
            <a:r>
              <a:rPr lang="zh-TW" altLang="en-US" sz="1800" dirty="0"/>
              <a:t>當中</a:t>
            </a:r>
            <a:r>
              <a:rPr lang="zh-TW" altLang="en-US" sz="1800" dirty="0">
                <a:effectLst/>
              </a:rPr>
              <a:t>。</a:t>
            </a:r>
          </a:p>
          <a:p>
            <a:r>
              <a:rPr lang="en-US" altLang="zh-TW" sz="1800" dirty="0">
                <a:latin typeface="Times New Roman" panose="02020603050405020304" pitchFamily="18" charset="0"/>
                <a:cs typeface="Times New Roman" panose="02020603050405020304" pitchFamily="18" charset="0"/>
              </a:rPr>
              <a:t>6.2  In general, </a:t>
            </a:r>
            <a:r>
              <a:rPr lang="en-US" altLang="zh-TW" sz="1800" dirty="0">
                <a:solidFill>
                  <a:srgbClr val="FF0000"/>
                </a:solidFill>
                <a:latin typeface="Times New Roman" panose="02020603050405020304" pitchFamily="18" charset="0"/>
                <a:cs typeface="Times New Roman" panose="02020603050405020304" pitchFamily="18" charset="0"/>
              </a:rPr>
              <a:t>higher risk utilities </a:t>
            </a:r>
            <a:r>
              <a:rPr lang="en-US" altLang="zh-TW" sz="1800" dirty="0">
                <a:latin typeface="Times New Roman" panose="02020603050405020304" pitchFamily="18" charset="0"/>
                <a:cs typeface="Times New Roman" panose="02020603050405020304" pitchFamily="18" charset="0"/>
              </a:rPr>
              <a:t>are those that:</a:t>
            </a:r>
          </a:p>
          <a:p>
            <a:pPr marL="457200" lvl="1" indent="0">
              <a:buNone/>
            </a:pPr>
            <a:r>
              <a:rPr lang="en-US" altLang="zh-TW" sz="1800" dirty="0" err="1">
                <a:latin typeface="Times New Roman" panose="02020603050405020304" pitchFamily="18" charset="0"/>
                <a:cs typeface="Times New Roman" panose="02020603050405020304" pitchFamily="18" charset="0"/>
              </a:rPr>
              <a:t>i</a:t>
            </a:r>
            <a:r>
              <a:rPr lang="en-US" altLang="zh-TW" sz="1800" dirty="0">
                <a:latin typeface="Times New Roman" panose="02020603050405020304" pitchFamily="18" charset="0"/>
                <a:cs typeface="Times New Roman" panose="02020603050405020304" pitchFamily="18" charset="0"/>
              </a:rPr>
              <a:t>.  </a:t>
            </a:r>
            <a:r>
              <a:rPr lang="zh-TW" altLang="en-US" sz="1800" dirty="0">
                <a:latin typeface="Times New Roman" panose="02020603050405020304" pitchFamily="18" charset="0"/>
                <a:cs typeface="Times New Roman" panose="02020603050405020304" pitchFamily="18" charset="0"/>
              </a:rPr>
              <a:t> </a:t>
            </a:r>
            <a:r>
              <a:rPr lang="en-US" altLang="zh-TW" sz="1800" dirty="0">
                <a:latin typeface="Times New Roman" panose="02020603050405020304" pitchFamily="18" charset="0"/>
                <a:cs typeface="Times New Roman" panose="02020603050405020304" pitchFamily="18" charset="0"/>
              </a:rPr>
              <a:t>directly contact product e.g. water for washing and rinsing, gases and steam for </a:t>
            </a:r>
            <a:r>
              <a:rPr lang="en-US" altLang="zh-TW" sz="1800" dirty="0" err="1">
                <a:latin typeface="Times New Roman" panose="02020603050405020304" pitchFamily="18" charset="0"/>
                <a:cs typeface="Times New Roman" panose="02020603050405020304" pitchFamily="18" charset="0"/>
              </a:rPr>
              <a:t>sterilisation</a:t>
            </a:r>
            <a:r>
              <a:rPr lang="en-US" altLang="zh-TW" sz="1800" dirty="0">
                <a:latin typeface="Times New Roman" panose="02020603050405020304" pitchFamily="18" charset="0"/>
                <a:cs typeface="Times New Roman" panose="02020603050405020304" pitchFamily="18" charset="0"/>
              </a:rPr>
              <a:t>,</a:t>
            </a:r>
          </a:p>
          <a:p>
            <a:pPr marL="457200" lvl="1" indent="0">
              <a:buNone/>
            </a:pPr>
            <a:r>
              <a:rPr lang="en-US" altLang="zh-TW" sz="1800" dirty="0">
                <a:latin typeface="Times New Roman" panose="02020603050405020304" pitchFamily="18" charset="0"/>
                <a:cs typeface="Times New Roman" panose="02020603050405020304" pitchFamily="18" charset="0"/>
              </a:rPr>
              <a:t>ii.  contact materials that will ultimately become part of the product,</a:t>
            </a:r>
          </a:p>
          <a:p>
            <a:pPr marL="457200" lvl="1" indent="0">
              <a:buNone/>
            </a:pPr>
            <a:r>
              <a:rPr lang="en-US" altLang="zh-TW" sz="1800" dirty="0">
                <a:latin typeface="Times New Roman" panose="02020603050405020304" pitchFamily="18" charset="0"/>
                <a:cs typeface="Times New Roman" panose="02020603050405020304" pitchFamily="18" charset="0"/>
              </a:rPr>
              <a:t>iii. contact surfaces that come into contact with the product,</a:t>
            </a:r>
          </a:p>
          <a:p>
            <a:pPr marL="457200" lvl="1" indent="0">
              <a:buNone/>
            </a:pPr>
            <a:r>
              <a:rPr lang="en-US" altLang="zh-TW" sz="1800" dirty="0">
                <a:latin typeface="Times New Roman" panose="02020603050405020304" pitchFamily="18" charset="0"/>
                <a:cs typeface="Times New Roman" panose="02020603050405020304" pitchFamily="18" charset="0"/>
              </a:rPr>
              <a:t>iv.  otherwise directly impact the product.</a:t>
            </a:r>
          </a:p>
          <a:p>
            <a:r>
              <a:rPr lang="en-US" altLang="zh-TW" sz="1800" dirty="0">
                <a:latin typeface="Times New Roman" panose="02020603050405020304" pitchFamily="18" charset="0"/>
                <a:cs typeface="Times New Roman" panose="02020603050405020304" pitchFamily="18" charset="0"/>
              </a:rPr>
              <a:t>6.2 </a:t>
            </a:r>
            <a:r>
              <a:rPr lang="zh-TW" altLang="en-US" sz="1800" dirty="0"/>
              <a:t>一般來說，</a:t>
            </a:r>
            <a:r>
              <a:rPr lang="zh-TW" altLang="en-US" sz="1800" dirty="0">
                <a:solidFill>
                  <a:srgbClr val="FF0000"/>
                </a:solidFill>
              </a:rPr>
              <a:t>較高風險的</a:t>
            </a:r>
            <a:r>
              <a:rPr lang="en-US" altLang="zh-TW" sz="1800" dirty="0">
                <a:solidFill>
                  <a:srgbClr val="FF0000"/>
                </a:solidFill>
                <a:latin typeface="Times New Roman" panose="02020603050405020304" pitchFamily="18" charset="0"/>
                <a:cs typeface="Times New Roman" panose="02020603050405020304" pitchFamily="18" charset="0"/>
              </a:rPr>
              <a:t>utilities</a:t>
            </a:r>
            <a:r>
              <a:rPr lang="zh-TW" altLang="en-US" sz="1800" dirty="0"/>
              <a:t>為：</a:t>
            </a:r>
          </a:p>
          <a:p>
            <a:pPr marL="857250" lvl="1" indent="-400050">
              <a:buAutoNum type="romanLcPeriod"/>
            </a:pPr>
            <a:r>
              <a:rPr lang="zh-TW" altLang="en-US" sz="1800" dirty="0">
                <a:solidFill>
                  <a:schemeClr val="accent2"/>
                </a:solidFill>
              </a:rPr>
              <a:t>直接接觸</a:t>
            </a:r>
            <a:r>
              <a:rPr lang="zh-TW" altLang="en-US" sz="1800" dirty="0"/>
              <a:t>到產品，例如用於洗滌和漂洗的水，用於消毒的氣體和蒸汽，</a:t>
            </a:r>
            <a:endParaRPr lang="en-US" altLang="zh-TW" sz="1800" dirty="0"/>
          </a:p>
          <a:p>
            <a:pPr marL="857250" lvl="1" indent="-400050">
              <a:buAutoNum type="romanLcPeriod"/>
            </a:pPr>
            <a:r>
              <a:rPr lang="zh-TW" altLang="en-US" sz="1800" dirty="0">
                <a:solidFill>
                  <a:schemeClr val="accent2"/>
                </a:solidFill>
              </a:rPr>
              <a:t>最終</a:t>
            </a:r>
            <a:r>
              <a:rPr lang="zh-TW" altLang="en-US" sz="1800" dirty="0"/>
              <a:t>將成為產品一部分的</a:t>
            </a:r>
            <a:r>
              <a:rPr lang="zh-TW" altLang="en-US" sz="1800" dirty="0">
                <a:solidFill>
                  <a:schemeClr val="accent2"/>
                </a:solidFill>
              </a:rPr>
              <a:t>接觸材料</a:t>
            </a:r>
            <a:r>
              <a:rPr lang="zh-TW" altLang="en-US" sz="1800" dirty="0"/>
              <a:t>，</a:t>
            </a:r>
            <a:endParaRPr lang="en-US" altLang="zh-TW" sz="1800" dirty="0"/>
          </a:p>
          <a:p>
            <a:pPr marL="857250" lvl="1" indent="-400050">
              <a:buAutoNum type="romanLcPeriod"/>
            </a:pPr>
            <a:r>
              <a:rPr lang="zh-TW" altLang="en-US" sz="1800" dirty="0">
                <a:solidFill>
                  <a:schemeClr val="accent2"/>
                </a:solidFill>
              </a:rPr>
              <a:t>與產品接觸的接觸面</a:t>
            </a:r>
            <a:r>
              <a:rPr lang="zh-TW" altLang="en-US" sz="1800" dirty="0"/>
              <a:t>，</a:t>
            </a:r>
            <a:endParaRPr lang="en-US" altLang="zh-TW" sz="1800" dirty="0"/>
          </a:p>
          <a:p>
            <a:pPr marL="857250" lvl="1" indent="-400050">
              <a:buAutoNum type="romanLcPeriod"/>
            </a:pPr>
            <a:r>
              <a:rPr lang="zh-TW" altLang="en-US" sz="1800" dirty="0"/>
              <a:t>否則直接影響產品。</a:t>
            </a:r>
          </a:p>
        </p:txBody>
      </p:sp>
      <p:sp>
        <p:nvSpPr>
          <p:cNvPr id="4" name="投影片編號版面配置區 3">
            <a:extLst>
              <a:ext uri="{FF2B5EF4-FFF2-40B4-BE49-F238E27FC236}">
                <a16:creationId xmlns:a16="http://schemas.microsoft.com/office/drawing/2014/main" id="{253690BA-BB42-BE86-47D1-77055A42DF54}"/>
              </a:ext>
            </a:extLst>
          </p:cNvPr>
          <p:cNvSpPr>
            <a:spLocks noGrp="1"/>
          </p:cNvSpPr>
          <p:nvPr>
            <p:ph type="sldNum" sz="quarter" idx="12"/>
          </p:nvPr>
        </p:nvSpPr>
        <p:spPr/>
        <p:txBody>
          <a:bodyPr/>
          <a:lstStyle/>
          <a:p>
            <a:fld id="{611BCEFE-BDF1-493B-A65E-0AA2B9BEEBF0}" type="slidenum">
              <a:rPr lang="zh-TW" altLang="en-US" smtClean="0"/>
              <a:t>11</a:t>
            </a:fld>
            <a:endParaRPr lang="zh-TW" altLang="en-US"/>
          </a:p>
        </p:txBody>
      </p:sp>
    </p:spTree>
    <p:extLst>
      <p:ext uri="{BB962C8B-B14F-4D97-AF65-F5344CB8AC3E}">
        <p14:creationId xmlns:p14="http://schemas.microsoft.com/office/powerpoint/2010/main" val="162525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78221F15-D7B7-8FA0-F8A4-30B57E82FA41}"/>
              </a:ext>
            </a:extLst>
          </p:cNvPr>
          <p:cNvSpPr>
            <a:spLocks noGrp="1"/>
          </p:cNvSpPr>
          <p:nvPr>
            <p:ph idx="1"/>
          </p:nvPr>
        </p:nvSpPr>
        <p:spPr>
          <a:xfrm>
            <a:off x="838200" y="136525"/>
            <a:ext cx="10515600" cy="6358404"/>
          </a:xfrm>
        </p:spPr>
        <p:txBody>
          <a:bodyPr>
            <a:normAutofit lnSpcReduction="10000"/>
          </a:bodyPr>
          <a:lstStyle/>
          <a:p>
            <a:r>
              <a:rPr lang="en-US" altLang="zh-TW" sz="2000" dirty="0">
                <a:latin typeface="Times New Roman" panose="02020603050405020304" pitchFamily="18" charset="0"/>
                <a:cs typeface="Times New Roman" panose="02020603050405020304" pitchFamily="18" charset="0"/>
              </a:rPr>
              <a:t>6.3	Utilities should be designed, installed, qualified, operated, maintained and monitored in a manner to </a:t>
            </a:r>
            <a:r>
              <a:rPr lang="en-US" altLang="zh-TW" sz="2000" dirty="0">
                <a:solidFill>
                  <a:schemeClr val="accent2"/>
                </a:solidFill>
                <a:latin typeface="Times New Roman" panose="02020603050405020304" pitchFamily="18" charset="0"/>
                <a:cs typeface="Times New Roman" panose="02020603050405020304" pitchFamily="18" charset="0"/>
              </a:rPr>
              <a:t>ensure that the utility system functions as expected</a:t>
            </a:r>
            <a:r>
              <a:rPr lang="en-US" altLang="zh-TW" sz="2000" dirty="0">
                <a:latin typeface="Times New Roman" panose="02020603050405020304" pitchFamily="18" charset="0"/>
                <a:cs typeface="Times New Roman" panose="02020603050405020304" pitchFamily="18" charset="0"/>
              </a:rPr>
              <a:t>.</a:t>
            </a:r>
          </a:p>
          <a:p>
            <a:r>
              <a:rPr lang="en-US" altLang="zh-TW" sz="2000" dirty="0">
                <a:latin typeface="Times New Roman" panose="02020603050405020304" pitchFamily="18" charset="0"/>
                <a:cs typeface="Times New Roman" panose="02020603050405020304" pitchFamily="18" charset="0"/>
              </a:rPr>
              <a:t>6.3	utilities</a:t>
            </a:r>
            <a:r>
              <a:rPr lang="zh-TW" altLang="en-US" sz="2000" dirty="0">
                <a:latin typeface="Times New Roman" panose="02020603050405020304" pitchFamily="18" charset="0"/>
                <a:cs typeface="Times New Roman" panose="02020603050405020304" pitchFamily="18" charset="0"/>
              </a:rPr>
              <a:t>的設計、安裝、認證、操作、維護和監控應</a:t>
            </a:r>
            <a:r>
              <a:rPr lang="zh-TW" altLang="en-US" sz="2000" dirty="0">
                <a:solidFill>
                  <a:schemeClr val="accent2"/>
                </a:solidFill>
                <a:latin typeface="Times New Roman" panose="02020603050405020304" pitchFamily="18" charset="0"/>
                <a:cs typeface="Times New Roman" panose="02020603050405020304" pitchFamily="18" charset="0"/>
              </a:rPr>
              <a:t>確保公用裝置按預期運行</a:t>
            </a:r>
            <a:r>
              <a:rPr lang="zh-TW" altLang="en-US" sz="2000" dirty="0">
                <a:latin typeface="Times New Roman" panose="02020603050405020304" pitchFamily="18" charset="0"/>
                <a:cs typeface="Times New Roman" panose="02020603050405020304" pitchFamily="18" charset="0"/>
              </a:rPr>
              <a:t>。</a:t>
            </a:r>
            <a:endParaRPr lang="en-US" altLang="zh-TW" sz="2000" dirty="0">
              <a:latin typeface="Times New Roman" panose="02020603050405020304" pitchFamily="18" charset="0"/>
              <a:cs typeface="Times New Roman" panose="02020603050405020304" pitchFamily="18" charset="0"/>
            </a:endParaRPr>
          </a:p>
          <a:p>
            <a:r>
              <a:rPr lang="en-US" altLang="zh-TW" sz="2000" dirty="0">
                <a:latin typeface="Times New Roman" panose="02020603050405020304" pitchFamily="18" charset="0"/>
                <a:cs typeface="Times New Roman" panose="02020603050405020304" pitchFamily="18" charset="0"/>
              </a:rPr>
              <a:t>6.4	Results for </a:t>
            </a:r>
            <a:r>
              <a:rPr lang="en-US" altLang="zh-TW" sz="2000" dirty="0">
                <a:solidFill>
                  <a:schemeClr val="accent2"/>
                </a:solidFill>
                <a:latin typeface="Times New Roman" panose="02020603050405020304" pitchFamily="18" charset="0"/>
                <a:cs typeface="Times New Roman" panose="02020603050405020304" pitchFamily="18" charset="0"/>
              </a:rPr>
              <a:t>critical parameters</a:t>
            </a:r>
            <a:r>
              <a:rPr lang="en-US" altLang="zh-TW" sz="2000" dirty="0">
                <a:latin typeface="Times New Roman" panose="02020603050405020304" pitchFamily="18" charset="0"/>
                <a:cs typeface="Times New Roman" panose="02020603050405020304" pitchFamily="18" charset="0"/>
              </a:rPr>
              <a:t> and </a:t>
            </a:r>
            <a:r>
              <a:rPr lang="en-US" altLang="zh-TW" sz="2000" dirty="0">
                <a:solidFill>
                  <a:schemeClr val="accent2"/>
                </a:solidFill>
                <a:latin typeface="Times New Roman" panose="02020603050405020304" pitchFamily="18" charset="0"/>
                <a:cs typeface="Times New Roman" panose="02020603050405020304" pitchFamily="18" charset="0"/>
              </a:rPr>
              <a:t>critical quality attributes of high risk utilities </a:t>
            </a:r>
            <a:r>
              <a:rPr lang="en-US" altLang="zh-TW" sz="2000" dirty="0">
                <a:latin typeface="Times New Roman" panose="02020603050405020304" pitchFamily="18" charset="0"/>
                <a:cs typeface="Times New Roman" panose="02020603050405020304" pitchFamily="18" charset="0"/>
              </a:rPr>
              <a:t>should be subject to </a:t>
            </a:r>
            <a:r>
              <a:rPr lang="en-US" altLang="zh-TW" sz="2000" dirty="0">
                <a:solidFill>
                  <a:srgbClr val="FF0000"/>
                </a:solidFill>
                <a:latin typeface="Times New Roman" panose="02020603050405020304" pitchFamily="18" charset="0"/>
                <a:cs typeface="Times New Roman" panose="02020603050405020304" pitchFamily="18" charset="0"/>
              </a:rPr>
              <a:t>regular trend analysis </a:t>
            </a:r>
            <a:r>
              <a:rPr lang="en-US" altLang="zh-TW" sz="2000" dirty="0">
                <a:latin typeface="Times New Roman" panose="02020603050405020304" pitchFamily="18" charset="0"/>
                <a:cs typeface="Times New Roman" panose="02020603050405020304" pitchFamily="18" charset="0"/>
              </a:rPr>
              <a:t>to ensure that system capabilities remain appropriate.</a:t>
            </a:r>
          </a:p>
          <a:p>
            <a:r>
              <a:rPr lang="en-US" altLang="zh-TW" sz="2000" dirty="0">
                <a:latin typeface="Times New Roman" panose="02020603050405020304" pitchFamily="18" charset="0"/>
                <a:cs typeface="Times New Roman" panose="02020603050405020304" pitchFamily="18" charset="0"/>
              </a:rPr>
              <a:t>6.4	</a:t>
            </a:r>
            <a:r>
              <a:rPr lang="zh-TW" altLang="en-US" sz="2000" dirty="0">
                <a:solidFill>
                  <a:schemeClr val="accent2"/>
                </a:solidFill>
                <a:latin typeface="Times New Roman" panose="02020603050405020304" pitchFamily="18" charset="0"/>
                <a:cs typeface="Times New Roman" panose="02020603050405020304" pitchFamily="18" charset="0"/>
              </a:rPr>
              <a:t> 高風險</a:t>
            </a:r>
            <a:r>
              <a:rPr lang="en-US" altLang="zh-TW" sz="2000" dirty="0">
                <a:solidFill>
                  <a:schemeClr val="accent2"/>
                </a:solidFill>
                <a:latin typeface="Times New Roman" panose="02020603050405020304" pitchFamily="18" charset="0"/>
                <a:cs typeface="Times New Roman" panose="02020603050405020304" pitchFamily="18" charset="0"/>
              </a:rPr>
              <a:t>utilities</a:t>
            </a:r>
            <a:r>
              <a:rPr lang="zh-TW" altLang="en-US" sz="2000" dirty="0">
                <a:solidFill>
                  <a:schemeClr val="accent2"/>
                </a:solidFill>
                <a:latin typeface="Times New Roman" panose="02020603050405020304" pitchFamily="18" charset="0"/>
                <a:cs typeface="Times New Roman" panose="02020603050405020304" pitchFamily="18" charset="0"/>
              </a:rPr>
              <a:t>的關鍵參數</a:t>
            </a:r>
            <a:r>
              <a:rPr lang="zh-TW" altLang="en-US" sz="2000" dirty="0">
                <a:latin typeface="Times New Roman" panose="02020603050405020304" pitchFamily="18" charset="0"/>
                <a:cs typeface="Times New Roman" panose="02020603050405020304" pitchFamily="18" charset="0"/>
              </a:rPr>
              <a:t>和</a:t>
            </a:r>
            <a:r>
              <a:rPr lang="zh-TW" altLang="en-US" sz="2000" dirty="0">
                <a:solidFill>
                  <a:schemeClr val="accent2"/>
                </a:solidFill>
                <a:latin typeface="Times New Roman" panose="02020603050405020304" pitchFamily="18" charset="0"/>
                <a:cs typeface="Times New Roman" panose="02020603050405020304" pitchFamily="18" charset="0"/>
              </a:rPr>
              <a:t>關鍵品質屬性</a:t>
            </a:r>
            <a:r>
              <a:rPr lang="zh-TW" altLang="en-US" sz="2000" dirty="0">
                <a:latin typeface="Times New Roman" panose="02020603050405020304" pitchFamily="18" charset="0"/>
                <a:cs typeface="Times New Roman" panose="02020603050405020304" pitchFamily="18" charset="0"/>
              </a:rPr>
              <a:t>的結果，應</a:t>
            </a:r>
            <a:r>
              <a:rPr lang="zh-TW" altLang="en-US" sz="2000" dirty="0">
                <a:solidFill>
                  <a:srgbClr val="FF0000"/>
                </a:solidFill>
                <a:latin typeface="Times New Roman" panose="02020603050405020304" pitchFamily="18" charset="0"/>
                <a:cs typeface="Times New Roman" panose="02020603050405020304" pitchFamily="18" charset="0"/>
              </a:rPr>
              <a:t>定期</a:t>
            </a:r>
            <a:r>
              <a:rPr lang="zh-TW" altLang="en-US" sz="2000" dirty="0">
                <a:latin typeface="Times New Roman" panose="02020603050405020304" pitchFamily="18" charset="0"/>
                <a:cs typeface="Times New Roman" panose="02020603050405020304" pitchFamily="18" charset="0"/>
              </a:rPr>
              <a:t>進行</a:t>
            </a:r>
            <a:r>
              <a:rPr lang="zh-TW" altLang="en-US" sz="2000" dirty="0">
                <a:solidFill>
                  <a:srgbClr val="FF0000"/>
                </a:solidFill>
                <a:latin typeface="Times New Roman" panose="02020603050405020304" pitchFamily="18" charset="0"/>
                <a:cs typeface="Times New Roman" panose="02020603050405020304" pitchFamily="18" charset="0"/>
              </a:rPr>
              <a:t>趨勢分析</a:t>
            </a:r>
            <a:r>
              <a:rPr lang="zh-TW" altLang="en-US" sz="2000" dirty="0">
                <a:latin typeface="Times New Roman" panose="02020603050405020304" pitchFamily="18" charset="0"/>
                <a:cs typeface="Times New Roman" panose="02020603050405020304" pitchFamily="18" charset="0"/>
              </a:rPr>
              <a:t>，以確保裝置能力保持適當。</a:t>
            </a:r>
            <a:endParaRPr lang="en-US" altLang="zh-TW" sz="2000" dirty="0">
              <a:latin typeface="Times New Roman" panose="02020603050405020304" pitchFamily="18" charset="0"/>
              <a:cs typeface="Times New Roman" panose="02020603050405020304" pitchFamily="18" charset="0"/>
            </a:endParaRPr>
          </a:p>
          <a:p>
            <a:endParaRPr lang="en-US" altLang="zh-TW" sz="2000" dirty="0">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6.5  </a:t>
            </a:r>
            <a:r>
              <a:rPr kumimoji="0" lang="en-US" altLang="zh-TW"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Records</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of </a:t>
            </a:r>
            <a:r>
              <a:rPr kumimoji="0" lang="en-US" altLang="zh-TW"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utility system </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installation should be maintained throughout the </a:t>
            </a:r>
            <a:r>
              <a:rPr kumimoji="0" lang="en-US" altLang="zh-TW"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system’s life-cycle</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Such records should include current drawings and schematic diagrams, construction material lists and system specifications. Typically, important information includes attributes such 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kern="1200" cap="none" spc="0" normalizeH="0" baseline="0" noProof="0" dirty="0" err="1">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a:t>
            </a:r>
            <a:r>
              <a:rPr kumimoji="0" lang="en-US" altLang="zh-TW" sz="2000" b="0" i="0" u="none" strike="noStrike" kern="1200" cap="none" spc="0" normalizeH="0" baseline="0" noProof="0" dirty="0">
                <a:ln>
                  <a:noFill/>
                </a:ln>
                <a:solidFill>
                  <a:schemeClr val="accent2"/>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b="0" i="0" u="none" strike="noStrike" kern="1200" cap="none" spc="0" normalizeH="0" baseline="0" noProof="0" dirty="0">
                <a:ln>
                  <a:noFill/>
                </a:ln>
                <a:solidFill>
                  <a:schemeClr val="accent2"/>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kern="1200" cap="none" spc="0" normalizeH="0" baseline="0" noProof="0" dirty="0">
                <a:ln>
                  <a:noFill/>
                </a:ln>
                <a:solidFill>
                  <a:schemeClr val="accent2"/>
                </a:solidFill>
                <a:effectLst/>
                <a:uLnTx/>
                <a:uFillTx/>
                <a:latin typeface="Times New Roman" panose="02020603050405020304" pitchFamily="18" charset="0"/>
                <a:ea typeface="標楷體" panose="03000509000000000000" pitchFamily="65" charset="-120"/>
                <a:cs typeface="Times New Roman" panose="02020603050405020304" pitchFamily="18" charset="0"/>
              </a:rPr>
              <a:t>pipeline flow direction, slopes, diameter and length</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ii.</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kern="1200" cap="none" spc="0" normalizeH="0" baseline="0" noProof="0" dirty="0">
                <a:ln>
                  <a:noFill/>
                </a:ln>
                <a:solidFill>
                  <a:schemeClr val="accent2"/>
                </a:solidFill>
                <a:effectLst/>
                <a:uLnTx/>
                <a:uFillTx/>
                <a:latin typeface="Times New Roman" panose="02020603050405020304" pitchFamily="18" charset="0"/>
                <a:ea typeface="標楷體" panose="03000509000000000000" pitchFamily="65" charset="-120"/>
                <a:cs typeface="Times New Roman" panose="02020603050405020304" pitchFamily="18" charset="0"/>
              </a:rPr>
              <a:t>tank and vessel </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details,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iii.</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kern="1200" cap="none" spc="0" normalizeH="0" baseline="0" noProof="0" dirty="0">
                <a:ln>
                  <a:noFill/>
                </a:ln>
                <a:solidFill>
                  <a:schemeClr val="accent2"/>
                </a:solidFill>
                <a:effectLst/>
                <a:uLnTx/>
                <a:uFillTx/>
                <a:latin typeface="Times New Roman" panose="02020603050405020304" pitchFamily="18" charset="0"/>
                <a:ea typeface="標楷體" panose="03000509000000000000" pitchFamily="65" charset="-120"/>
                <a:cs typeface="Times New Roman" panose="02020603050405020304" pitchFamily="18" charset="0"/>
              </a:rPr>
              <a:t>valves, filters, drains, sampling and user points</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6.5  </a:t>
            </a:r>
            <a:r>
              <a:rPr kumimoji="0" lang="en-US" altLang="zh-TW"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utility system </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安裝</a:t>
            </a:r>
            <a:r>
              <a:rPr kumimoji="0" lang="zh-TW"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記錄</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應在</a:t>
            </a:r>
            <a:r>
              <a:rPr kumimoji="0" lang="zh-TW"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裝置生命週期內</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保存。此類記錄應包括當前圖紙、示意圖、建築材料清單和裝置規範。通常重要信息包括以下屬性：</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kern="1200" cap="none" spc="0" normalizeH="0" baseline="0" noProof="0" dirty="0" err="1">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b="0" i="0" u="none" strike="noStrike" kern="1200" cap="none" spc="0" normalizeH="0" baseline="0" noProof="0" dirty="0">
                <a:ln>
                  <a:noFill/>
                </a:ln>
                <a:solidFill>
                  <a:schemeClr val="accent2"/>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管道流向、坡度、直徑和長度</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ii.</a:t>
            </a:r>
            <a:r>
              <a:rPr kumimoji="0" lang="zh-TW" altLang="en-US" sz="2000" b="0" i="0" u="none" strike="noStrike" kern="1200" cap="none" spc="0" normalizeH="0" baseline="0" noProof="0" dirty="0">
                <a:ln>
                  <a:noFill/>
                </a:ln>
                <a:solidFill>
                  <a:schemeClr val="accent2"/>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儲罐和容器</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的詳細信息，</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iii.</a:t>
            </a:r>
            <a:r>
              <a:rPr kumimoji="0" lang="zh-TW" altLang="en-US" sz="2000" b="0" i="0" u="none" strike="noStrike" kern="1200" cap="none" spc="0" normalizeH="0" baseline="0" noProof="0" dirty="0">
                <a:ln>
                  <a:noFill/>
                </a:ln>
                <a:solidFill>
                  <a:schemeClr val="accent2"/>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閥門、過濾器、排水管、採樣點和使用點</a:t>
            </a:r>
            <a:r>
              <a:rPr kumimoji="0" lang="zh-TW"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a:extLst>
              <a:ext uri="{FF2B5EF4-FFF2-40B4-BE49-F238E27FC236}">
                <a16:creationId xmlns:a16="http://schemas.microsoft.com/office/drawing/2014/main" id="{100E8647-D253-6329-F00C-364482859AB2}"/>
              </a:ext>
            </a:extLst>
          </p:cNvPr>
          <p:cNvSpPr>
            <a:spLocks noGrp="1"/>
          </p:cNvSpPr>
          <p:nvPr>
            <p:ph type="sldNum" sz="quarter" idx="12"/>
          </p:nvPr>
        </p:nvSpPr>
        <p:spPr/>
        <p:txBody>
          <a:bodyPr/>
          <a:lstStyle/>
          <a:p>
            <a:fld id="{611BCEFE-BDF1-493B-A65E-0AA2B9BEEBF0}" type="slidenum">
              <a:rPr lang="zh-TW" altLang="en-US" smtClean="0"/>
              <a:t>12</a:t>
            </a:fld>
            <a:endParaRPr lang="zh-TW" altLang="en-US"/>
          </a:p>
        </p:txBody>
      </p:sp>
    </p:spTree>
    <p:extLst>
      <p:ext uri="{BB962C8B-B14F-4D97-AF65-F5344CB8AC3E}">
        <p14:creationId xmlns:p14="http://schemas.microsoft.com/office/powerpoint/2010/main" val="219392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024E9B2-5C8E-4256-AFDE-1AB1B374A41A}"/>
              </a:ext>
            </a:extLst>
          </p:cNvPr>
          <p:cNvSpPr>
            <a:spLocks noGrp="1"/>
          </p:cNvSpPr>
          <p:nvPr>
            <p:ph idx="1"/>
          </p:nvPr>
        </p:nvSpPr>
        <p:spPr/>
        <p:txBody>
          <a:bodyPr>
            <a:normAutofit/>
          </a:bodyPr>
          <a:lstStyle/>
          <a:p>
            <a:r>
              <a:rPr lang="en-US" altLang="zh-TW" sz="2000" dirty="0"/>
              <a:t>6.6  </a:t>
            </a:r>
            <a:r>
              <a:rPr lang="en-US" altLang="zh-TW" sz="2000" dirty="0">
                <a:effectLst/>
                <a:latin typeface="Times New Roman" panose="02020603050405020304" pitchFamily="18" charset="0"/>
                <a:ea typeface="Times New Roman" panose="02020603050405020304" pitchFamily="18" charset="0"/>
              </a:rPr>
              <a:t>Pipes, ducts and other utilities should not be present in cleanrooms. If unavoidable, then they</a:t>
            </a:r>
            <a:r>
              <a:rPr lang="en-US" altLang="zh-TW" sz="2000" spc="-26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should be installed so that they do not create recesses, unsealed openings and surfaces which are</a:t>
            </a:r>
            <a:r>
              <a:rPr lang="en-US" altLang="zh-TW" sz="2000" spc="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difficult to</a:t>
            </a:r>
            <a:r>
              <a:rPr lang="en-US" altLang="zh-TW" sz="2000" spc="-2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clean.</a:t>
            </a:r>
            <a:r>
              <a:rPr lang="en-US" altLang="zh-TW" sz="2000" spc="-5" dirty="0">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Installation</a:t>
            </a:r>
            <a:r>
              <a:rPr lang="en-US" altLang="zh-TW" sz="2000" spc="-5"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should</a:t>
            </a:r>
            <a:r>
              <a:rPr lang="en-US" altLang="zh-TW" sz="2000" spc="-5"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allow</a:t>
            </a:r>
            <a:r>
              <a:rPr lang="en-US" altLang="zh-TW" sz="2000" spc="-25"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cleaning</a:t>
            </a:r>
            <a:r>
              <a:rPr lang="en-US" altLang="zh-TW" sz="2000" spc="-15"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and</a:t>
            </a:r>
            <a:r>
              <a:rPr lang="en-US" altLang="zh-TW" sz="2000" spc="-5"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disinfection</a:t>
            </a:r>
            <a:r>
              <a:rPr lang="en-US" altLang="zh-TW" sz="2000" spc="-20"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of</a:t>
            </a:r>
            <a:r>
              <a:rPr lang="en-US" altLang="zh-TW" sz="2000" spc="-5"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outer</a:t>
            </a:r>
            <a:r>
              <a:rPr lang="en-US" altLang="zh-TW" sz="2000" spc="-5"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surface</a:t>
            </a:r>
            <a:r>
              <a:rPr lang="en-US" altLang="zh-TW" sz="2000" spc="-5"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of</a:t>
            </a:r>
            <a:r>
              <a:rPr lang="en-US" altLang="zh-TW" sz="2000" spc="-10"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the</a:t>
            </a:r>
            <a:r>
              <a:rPr lang="en-US" altLang="zh-TW" sz="2000" spc="-15"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pipes.</a:t>
            </a:r>
            <a:endParaRPr lang="en-US" altLang="zh-TW" sz="2000" dirty="0">
              <a:solidFill>
                <a:srgbClr val="FF0000"/>
              </a:solidFill>
            </a:endParaRPr>
          </a:p>
          <a:p>
            <a:r>
              <a:rPr lang="zh-TW" altLang="en-US" sz="2000" dirty="0">
                <a:solidFill>
                  <a:srgbClr val="FF0000"/>
                </a:solidFill>
              </a:rPr>
              <a:t>安裝處，應允許管道外表面的清潔和消毒。</a:t>
            </a:r>
          </a:p>
        </p:txBody>
      </p:sp>
      <p:pic>
        <p:nvPicPr>
          <p:cNvPr id="5" name="圖片 4">
            <a:extLst>
              <a:ext uri="{FF2B5EF4-FFF2-40B4-BE49-F238E27FC236}">
                <a16:creationId xmlns:a16="http://schemas.microsoft.com/office/drawing/2014/main" id="{07FE9408-8BD3-1529-1BA6-3E4E8ACB5C4F}"/>
              </a:ext>
            </a:extLst>
          </p:cNvPr>
          <p:cNvPicPr>
            <a:picLocks noChangeAspect="1"/>
          </p:cNvPicPr>
          <p:nvPr/>
        </p:nvPicPr>
        <p:blipFill>
          <a:blip r:embed="rId3"/>
          <a:stretch>
            <a:fillRect/>
          </a:stretch>
        </p:blipFill>
        <p:spPr>
          <a:xfrm>
            <a:off x="931316" y="1565999"/>
            <a:ext cx="10329368" cy="1093204"/>
          </a:xfrm>
          <a:prstGeom prst="rect">
            <a:avLst/>
          </a:prstGeom>
          <a:ln>
            <a:solidFill>
              <a:schemeClr val="tx1"/>
            </a:solidFill>
          </a:ln>
        </p:spPr>
      </p:pic>
      <p:sp>
        <p:nvSpPr>
          <p:cNvPr id="4" name="投影片編號版面配置區 3">
            <a:extLst>
              <a:ext uri="{FF2B5EF4-FFF2-40B4-BE49-F238E27FC236}">
                <a16:creationId xmlns:a16="http://schemas.microsoft.com/office/drawing/2014/main" id="{4B2575C4-BB14-1911-93CB-05EC8F9D2A1D}"/>
              </a:ext>
            </a:extLst>
          </p:cNvPr>
          <p:cNvSpPr>
            <a:spLocks noGrp="1"/>
          </p:cNvSpPr>
          <p:nvPr>
            <p:ph type="sldNum" sz="quarter" idx="12"/>
          </p:nvPr>
        </p:nvSpPr>
        <p:spPr/>
        <p:txBody>
          <a:bodyPr/>
          <a:lstStyle/>
          <a:p>
            <a:fld id="{611BCEFE-BDF1-493B-A65E-0AA2B9BEEBF0}" type="slidenum">
              <a:rPr lang="zh-TW" altLang="en-US" smtClean="0"/>
              <a:t>13</a:t>
            </a:fld>
            <a:endParaRPr lang="zh-TW" altLang="en-US"/>
          </a:p>
        </p:txBody>
      </p:sp>
    </p:spTree>
    <p:extLst>
      <p:ext uri="{BB962C8B-B14F-4D97-AF65-F5344CB8AC3E}">
        <p14:creationId xmlns:p14="http://schemas.microsoft.com/office/powerpoint/2010/main" val="107506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05D0C32-B22A-6537-7904-B33FE4BD1C8E}"/>
              </a:ext>
            </a:extLst>
          </p:cNvPr>
          <p:cNvSpPr>
            <a:spLocks noGrp="1"/>
          </p:cNvSpPr>
          <p:nvPr>
            <p:ph idx="1"/>
          </p:nvPr>
        </p:nvSpPr>
        <p:spPr>
          <a:xfrm>
            <a:off x="838200" y="136525"/>
            <a:ext cx="10515600" cy="6331510"/>
          </a:xfrm>
        </p:spPr>
        <p:txBody>
          <a:bodyPr>
            <a:normAutofit lnSpcReduction="10000"/>
          </a:bodyPr>
          <a:lstStyle/>
          <a:p>
            <a:pPr marL="0" indent="0">
              <a:buNone/>
            </a:pPr>
            <a:r>
              <a:rPr lang="en-US" altLang="zh-TW" sz="3200" dirty="0">
                <a:solidFill>
                  <a:schemeClr val="accent1"/>
                </a:solidFill>
              </a:rPr>
              <a:t>Water systems</a:t>
            </a:r>
            <a:r>
              <a:rPr lang="zh-TW" altLang="en-US" sz="3200" dirty="0">
                <a:solidFill>
                  <a:schemeClr val="accent1"/>
                </a:solidFill>
              </a:rPr>
              <a:t>水系統</a:t>
            </a:r>
            <a:endParaRPr lang="en-US" altLang="zh-TW" sz="1800" dirty="0"/>
          </a:p>
          <a:p>
            <a:r>
              <a:rPr lang="en-US" altLang="zh-TW" sz="2000" dirty="0"/>
              <a:t>6.7  Water treatment plant and distribution systems should be designed, constructed, installed, commissioned, qualified, monitored and maintained to prevent microbiological contamination and to ensure a reliable source of water of an appropriate quality.</a:t>
            </a:r>
          </a:p>
          <a:p>
            <a:r>
              <a:rPr lang="en-US" altLang="zh-TW" sz="2000" dirty="0"/>
              <a:t>6.7</a:t>
            </a:r>
            <a:r>
              <a:rPr lang="zh-TW" altLang="en-US" sz="2000" dirty="0"/>
              <a:t> 水處理廠和分配系統應設計、建造、安裝、調試、驗證、監測和維護，以</a:t>
            </a:r>
            <a:r>
              <a:rPr lang="zh-TW" altLang="en-US" sz="2000" b="1" dirty="0"/>
              <a:t>防止微生物污染</a:t>
            </a:r>
            <a:r>
              <a:rPr lang="zh-TW" altLang="en-US" sz="2000" dirty="0"/>
              <a:t>，確保有適當品質的可靠水源。</a:t>
            </a:r>
            <a:endParaRPr lang="en-US" altLang="zh-TW" sz="2000" dirty="0"/>
          </a:p>
          <a:p>
            <a:r>
              <a:rPr lang="en-US" altLang="zh-TW" sz="2000" dirty="0"/>
              <a:t>Measures should be taken to minimize the risk of presence of particulates, microbial</a:t>
            </a:r>
            <a:r>
              <a:rPr lang="zh-TW" altLang="en-US" sz="2000" dirty="0"/>
              <a:t> </a:t>
            </a:r>
            <a:r>
              <a:rPr lang="en-US" altLang="zh-TW" sz="2000" dirty="0"/>
              <a:t>contamination/proliferation and endotoxin/pyrogen (e.g. </a:t>
            </a:r>
            <a:r>
              <a:rPr lang="en-US" altLang="zh-TW" sz="2000" dirty="0">
                <a:solidFill>
                  <a:srgbClr val="00B050"/>
                </a:solidFill>
              </a:rPr>
              <a:t>sloping of piping </a:t>
            </a:r>
            <a:r>
              <a:rPr lang="en-US" altLang="zh-TW" sz="2000" dirty="0"/>
              <a:t>to provide complete drainage and the avoidance of dead legs). </a:t>
            </a:r>
          </a:p>
          <a:p>
            <a:r>
              <a:rPr lang="zh-TW" altLang="en-US" sz="2000" dirty="0"/>
              <a:t>應採取措施盡量</a:t>
            </a:r>
            <a:r>
              <a:rPr lang="zh-TW" altLang="en-US" sz="2000" dirty="0">
                <a:solidFill>
                  <a:schemeClr val="accent2"/>
                </a:solidFill>
              </a:rPr>
              <a:t>減少存在顆粒物</a:t>
            </a:r>
            <a:r>
              <a:rPr lang="zh-TW" altLang="en-US" sz="2000" dirty="0"/>
              <a:t>、</a:t>
            </a:r>
            <a:r>
              <a:rPr lang="zh-TW" altLang="en-US" sz="2000" dirty="0">
                <a:solidFill>
                  <a:schemeClr val="accent2"/>
                </a:solidFill>
              </a:rPr>
              <a:t>微生物污染</a:t>
            </a:r>
            <a:r>
              <a:rPr lang="en-US" altLang="zh-TW" sz="2000" dirty="0">
                <a:solidFill>
                  <a:schemeClr val="accent2"/>
                </a:solidFill>
              </a:rPr>
              <a:t>/</a:t>
            </a:r>
            <a:r>
              <a:rPr lang="zh-TW" altLang="en-US" sz="2000" dirty="0">
                <a:solidFill>
                  <a:schemeClr val="accent2"/>
                </a:solidFill>
              </a:rPr>
              <a:t>增殖</a:t>
            </a:r>
            <a:r>
              <a:rPr lang="zh-TW" altLang="en-US" sz="2000" dirty="0"/>
              <a:t>和</a:t>
            </a:r>
            <a:r>
              <a:rPr lang="zh-TW" altLang="en-US" sz="2000" dirty="0">
                <a:solidFill>
                  <a:schemeClr val="accent2"/>
                </a:solidFill>
              </a:rPr>
              <a:t>內毒素</a:t>
            </a:r>
            <a:r>
              <a:rPr lang="en-US" altLang="zh-TW" sz="2000" dirty="0">
                <a:solidFill>
                  <a:schemeClr val="accent2"/>
                </a:solidFill>
              </a:rPr>
              <a:t>/</a:t>
            </a:r>
            <a:r>
              <a:rPr lang="zh-TW" altLang="en-US" sz="2000" dirty="0">
                <a:solidFill>
                  <a:schemeClr val="accent2"/>
                </a:solidFill>
              </a:rPr>
              <a:t>熱原的風險</a:t>
            </a:r>
            <a:r>
              <a:rPr lang="zh-TW" altLang="en-US" sz="2000" dirty="0"/>
              <a:t>（例如</a:t>
            </a:r>
            <a:r>
              <a:rPr lang="zh-TW" altLang="en-US" sz="2000" dirty="0">
                <a:solidFill>
                  <a:srgbClr val="00B050"/>
                </a:solidFill>
              </a:rPr>
              <a:t>管道傾斜</a:t>
            </a:r>
            <a:r>
              <a:rPr lang="zh-TW" altLang="en-US" sz="2000" dirty="0"/>
              <a:t>可以完全引流和避免死角）。</a:t>
            </a:r>
            <a:endParaRPr lang="en-US" altLang="zh-TW" sz="2000" dirty="0"/>
          </a:p>
          <a:p>
            <a:r>
              <a:rPr lang="en-US" altLang="zh-TW" sz="2000" dirty="0"/>
              <a:t>Where </a:t>
            </a:r>
            <a:r>
              <a:rPr lang="en-US" altLang="zh-TW" sz="2000" dirty="0">
                <a:solidFill>
                  <a:schemeClr val="accent2"/>
                </a:solidFill>
              </a:rPr>
              <a:t>filters</a:t>
            </a:r>
            <a:r>
              <a:rPr lang="en-US" altLang="zh-TW" sz="2000" dirty="0"/>
              <a:t> are included in the system, special attention should be given to their </a:t>
            </a:r>
            <a:r>
              <a:rPr lang="en-US" altLang="zh-TW" sz="2000" dirty="0">
                <a:solidFill>
                  <a:schemeClr val="accent2"/>
                </a:solidFill>
              </a:rPr>
              <a:t>monitoring and maintenance. </a:t>
            </a:r>
            <a:r>
              <a:rPr lang="en-US" altLang="zh-TW" sz="2000" dirty="0"/>
              <a:t>Water produced should comply with the current monograph of the relevant Pharmacopeia.</a:t>
            </a:r>
          </a:p>
          <a:p>
            <a:r>
              <a:rPr lang="zh-TW" altLang="en-US" sz="2000" dirty="0"/>
              <a:t>如果裝置中包含</a:t>
            </a:r>
            <a:r>
              <a:rPr lang="zh-TW" altLang="en-US" sz="2000" dirty="0">
                <a:solidFill>
                  <a:schemeClr val="accent2"/>
                </a:solidFill>
              </a:rPr>
              <a:t>過濾器</a:t>
            </a:r>
            <a:r>
              <a:rPr lang="zh-TW" altLang="en-US" sz="2000" dirty="0"/>
              <a:t>， 則應特別注意其</a:t>
            </a:r>
            <a:r>
              <a:rPr lang="zh-TW" altLang="en-US" sz="2000" dirty="0">
                <a:solidFill>
                  <a:schemeClr val="accent2"/>
                </a:solidFill>
              </a:rPr>
              <a:t>監控和維護</a:t>
            </a:r>
            <a:r>
              <a:rPr lang="zh-TW" altLang="en-US" sz="2000" dirty="0"/>
              <a:t>。生產的水應符合相關藥典現行專論。</a:t>
            </a:r>
          </a:p>
          <a:p>
            <a:r>
              <a:rPr lang="en-US" altLang="zh-TW" sz="2000" dirty="0"/>
              <a:t>6.8  </a:t>
            </a:r>
            <a:r>
              <a:rPr lang="en-US" altLang="zh-TW" sz="2000" spc="-5" dirty="0">
                <a:ea typeface="Times New Roman" panose="02020603050405020304" pitchFamily="18" charset="0"/>
              </a:rPr>
              <a:t>Water</a:t>
            </a:r>
            <a:r>
              <a:rPr lang="en-US" altLang="zh-TW" sz="2000" spc="-55" dirty="0">
                <a:ea typeface="Times New Roman" panose="02020603050405020304" pitchFamily="18" charset="0"/>
              </a:rPr>
              <a:t> </a:t>
            </a:r>
            <a:r>
              <a:rPr lang="en-US" altLang="zh-TW" sz="2000" spc="-5" dirty="0">
                <a:ea typeface="Times New Roman" panose="02020603050405020304" pitchFamily="18" charset="0"/>
              </a:rPr>
              <a:t>systems</a:t>
            </a:r>
            <a:r>
              <a:rPr lang="en-US" altLang="zh-TW" sz="2000" spc="-60" dirty="0">
                <a:ea typeface="Times New Roman" panose="02020603050405020304" pitchFamily="18" charset="0"/>
              </a:rPr>
              <a:t> </a:t>
            </a:r>
            <a:r>
              <a:rPr lang="en-US" altLang="zh-TW" sz="2000" spc="-5" dirty="0">
                <a:ea typeface="Times New Roman" panose="02020603050405020304" pitchFamily="18" charset="0"/>
              </a:rPr>
              <a:t>should</a:t>
            </a:r>
            <a:r>
              <a:rPr lang="en-US" altLang="zh-TW" sz="2000" spc="-55" dirty="0">
                <a:ea typeface="Times New Roman" panose="02020603050405020304" pitchFamily="18" charset="0"/>
              </a:rPr>
              <a:t> </a:t>
            </a:r>
            <a:r>
              <a:rPr lang="en-US" altLang="zh-TW" sz="2000" dirty="0">
                <a:ea typeface="Times New Roman" panose="02020603050405020304" pitchFamily="18" charset="0"/>
              </a:rPr>
              <a:t>be</a:t>
            </a:r>
            <a:r>
              <a:rPr lang="en-US" altLang="zh-TW" sz="2000" spc="-70" dirty="0">
                <a:ea typeface="Times New Roman" panose="02020603050405020304" pitchFamily="18" charset="0"/>
              </a:rPr>
              <a:t> </a:t>
            </a:r>
            <a:r>
              <a:rPr lang="en-US" altLang="zh-TW" sz="2000" dirty="0">
                <a:ea typeface="Times New Roman" panose="02020603050405020304" pitchFamily="18" charset="0"/>
              </a:rPr>
              <a:t>qualified</a:t>
            </a:r>
            <a:r>
              <a:rPr lang="en-US" altLang="zh-TW" sz="2000" spc="-45" dirty="0">
                <a:ea typeface="Times New Roman" panose="02020603050405020304" pitchFamily="18" charset="0"/>
              </a:rPr>
              <a:t> </a:t>
            </a:r>
            <a:r>
              <a:rPr lang="en-US" altLang="zh-TW" sz="2000" dirty="0">
                <a:ea typeface="Times New Roman" panose="02020603050405020304" pitchFamily="18" charset="0"/>
              </a:rPr>
              <a:t>and</a:t>
            </a:r>
            <a:r>
              <a:rPr lang="en-US" altLang="zh-TW" sz="2000" spc="-60" dirty="0">
                <a:ea typeface="Times New Roman" panose="02020603050405020304" pitchFamily="18" charset="0"/>
              </a:rPr>
              <a:t> </a:t>
            </a:r>
            <a:r>
              <a:rPr lang="en-US" altLang="zh-TW" sz="2000" dirty="0">
                <a:ea typeface="Times New Roman" panose="02020603050405020304" pitchFamily="18" charset="0"/>
              </a:rPr>
              <a:t>validated</a:t>
            </a:r>
            <a:r>
              <a:rPr lang="en-US" altLang="zh-TW" sz="2000" spc="-65" dirty="0">
                <a:ea typeface="Times New Roman" panose="02020603050405020304" pitchFamily="18" charset="0"/>
              </a:rPr>
              <a:t> </a:t>
            </a:r>
            <a:r>
              <a:rPr lang="en-US" altLang="zh-TW" sz="2000" dirty="0">
                <a:ea typeface="Times New Roman" panose="02020603050405020304" pitchFamily="18" charset="0"/>
              </a:rPr>
              <a:t>to</a:t>
            </a:r>
            <a:r>
              <a:rPr lang="en-US" altLang="zh-TW" sz="2000" spc="-55" dirty="0">
                <a:ea typeface="Times New Roman" panose="02020603050405020304" pitchFamily="18" charset="0"/>
              </a:rPr>
              <a:t> </a:t>
            </a:r>
            <a:r>
              <a:rPr lang="en-US" altLang="zh-TW" sz="2000" dirty="0">
                <a:ea typeface="Times New Roman" panose="02020603050405020304" pitchFamily="18" charset="0"/>
              </a:rPr>
              <a:t>maintain</a:t>
            </a:r>
            <a:r>
              <a:rPr lang="en-US" altLang="zh-TW" sz="2000" spc="-60" dirty="0">
                <a:ea typeface="Times New Roman" panose="02020603050405020304" pitchFamily="18" charset="0"/>
              </a:rPr>
              <a:t> </a:t>
            </a:r>
            <a:r>
              <a:rPr lang="en-US" altLang="zh-TW" sz="2000" dirty="0">
                <a:ea typeface="Times New Roman" panose="02020603050405020304" pitchFamily="18" charset="0"/>
              </a:rPr>
              <a:t>the</a:t>
            </a:r>
            <a:r>
              <a:rPr lang="en-US" altLang="zh-TW" sz="2000" spc="-55" dirty="0">
                <a:ea typeface="Times New Roman" panose="02020603050405020304" pitchFamily="18" charset="0"/>
              </a:rPr>
              <a:t> </a:t>
            </a:r>
            <a:r>
              <a:rPr lang="en-US" altLang="zh-TW" sz="2000" dirty="0">
                <a:ea typeface="Times New Roman" panose="02020603050405020304" pitchFamily="18" charset="0"/>
              </a:rPr>
              <a:t>appropriate</a:t>
            </a:r>
            <a:r>
              <a:rPr lang="en-US" altLang="zh-TW" sz="2000" spc="-70" dirty="0">
                <a:ea typeface="Times New Roman" panose="02020603050405020304" pitchFamily="18" charset="0"/>
              </a:rPr>
              <a:t> </a:t>
            </a:r>
            <a:r>
              <a:rPr lang="en-US" altLang="zh-TW" sz="2000" dirty="0">
                <a:ea typeface="Times New Roman" panose="02020603050405020304" pitchFamily="18" charset="0"/>
              </a:rPr>
              <a:t>levels</a:t>
            </a:r>
            <a:r>
              <a:rPr lang="en-US" altLang="zh-TW" sz="2000" spc="-70" dirty="0">
                <a:ea typeface="Times New Roman" panose="02020603050405020304" pitchFamily="18" charset="0"/>
              </a:rPr>
              <a:t> </a:t>
            </a:r>
            <a:r>
              <a:rPr lang="en-US" altLang="zh-TW" sz="2000" dirty="0">
                <a:ea typeface="Times New Roman" panose="02020603050405020304" pitchFamily="18" charset="0"/>
              </a:rPr>
              <a:t>of</a:t>
            </a:r>
            <a:r>
              <a:rPr lang="en-US" altLang="zh-TW" sz="2000" spc="-55" dirty="0">
                <a:ea typeface="Times New Roman" panose="02020603050405020304" pitchFamily="18" charset="0"/>
              </a:rPr>
              <a:t> </a:t>
            </a:r>
            <a:r>
              <a:rPr lang="en-US" altLang="zh-TW" sz="2000" dirty="0">
                <a:solidFill>
                  <a:schemeClr val="accent2"/>
                </a:solidFill>
                <a:ea typeface="Times New Roman" panose="02020603050405020304" pitchFamily="18" charset="0"/>
              </a:rPr>
              <a:t>physical,</a:t>
            </a:r>
            <a:r>
              <a:rPr lang="en-US" altLang="zh-TW" sz="2000" spc="-265" dirty="0">
                <a:solidFill>
                  <a:schemeClr val="accent2"/>
                </a:solidFill>
                <a:ea typeface="Times New Roman" panose="02020603050405020304" pitchFamily="18" charset="0"/>
              </a:rPr>
              <a:t> </a:t>
            </a:r>
            <a:r>
              <a:rPr lang="en-US" altLang="zh-TW" sz="2000" dirty="0">
                <a:solidFill>
                  <a:schemeClr val="accent2"/>
                </a:solidFill>
                <a:ea typeface="Times New Roman" panose="02020603050405020304" pitchFamily="18" charset="0"/>
              </a:rPr>
              <a:t>chemical</a:t>
            </a:r>
            <a:r>
              <a:rPr lang="en-US" altLang="zh-TW" sz="2000" spc="-15" dirty="0">
                <a:solidFill>
                  <a:schemeClr val="accent2"/>
                </a:solidFill>
                <a:ea typeface="Times New Roman" panose="02020603050405020304" pitchFamily="18" charset="0"/>
              </a:rPr>
              <a:t> </a:t>
            </a:r>
            <a:r>
              <a:rPr lang="en-US" altLang="zh-TW" sz="2000" dirty="0">
                <a:solidFill>
                  <a:schemeClr val="accent2"/>
                </a:solidFill>
                <a:ea typeface="Times New Roman" panose="02020603050405020304" pitchFamily="18" charset="0"/>
              </a:rPr>
              <a:t>and microbial control</a:t>
            </a:r>
            <a:r>
              <a:rPr lang="en-US" altLang="zh-TW" sz="2000" dirty="0">
                <a:ea typeface="Times New Roman" panose="02020603050405020304" pitchFamily="18" charset="0"/>
              </a:rPr>
              <a:t>,</a:t>
            </a:r>
            <a:r>
              <a:rPr lang="en-US" altLang="zh-TW" sz="2000" spc="5" dirty="0">
                <a:ea typeface="Times New Roman" panose="02020603050405020304" pitchFamily="18" charset="0"/>
              </a:rPr>
              <a:t> </a:t>
            </a:r>
            <a:r>
              <a:rPr lang="en-US" altLang="zh-TW" sz="2000" dirty="0">
                <a:solidFill>
                  <a:srgbClr val="FF0000"/>
                </a:solidFill>
                <a:ea typeface="Times New Roman" panose="02020603050405020304" pitchFamily="18" charset="0"/>
              </a:rPr>
              <a:t>taking</a:t>
            </a:r>
            <a:r>
              <a:rPr lang="en-US" altLang="zh-TW" sz="2000" spc="-15" dirty="0">
                <a:solidFill>
                  <a:srgbClr val="FF0000"/>
                </a:solidFill>
                <a:ea typeface="Times New Roman" panose="02020603050405020304" pitchFamily="18" charset="0"/>
              </a:rPr>
              <a:t> </a:t>
            </a:r>
            <a:r>
              <a:rPr lang="en-US" altLang="zh-TW" sz="2000" dirty="0">
                <a:solidFill>
                  <a:srgbClr val="FF0000"/>
                </a:solidFill>
                <a:ea typeface="Times New Roman" panose="02020603050405020304" pitchFamily="18" charset="0"/>
              </a:rPr>
              <a:t>the</a:t>
            </a:r>
            <a:r>
              <a:rPr lang="en-US" altLang="zh-TW" sz="2000" spc="-5" dirty="0">
                <a:solidFill>
                  <a:srgbClr val="FF0000"/>
                </a:solidFill>
                <a:ea typeface="Times New Roman" panose="02020603050405020304" pitchFamily="18" charset="0"/>
              </a:rPr>
              <a:t> </a:t>
            </a:r>
            <a:r>
              <a:rPr lang="en-US" altLang="zh-TW" sz="2000" dirty="0">
                <a:solidFill>
                  <a:srgbClr val="FF0000"/>
                </a:solidFill>
                <a:ea typeface="Times New Roman" panose="02020603050405020304" pitchFamily="18" charset="0"/>
              </a:rPr>
              <a:t>effect</a:t>
            </a:r>
            <a:r>
              <a:rPr lang="en-US" altLang="zh-TW" sz="2000" spc="-10" dirty="0">
                <a:solidFill>
                  <a:srgbClr val="FF0000"/>
                </a:solidFill>
                <a:ea typeface="Times New Roman" panose="02020603050405020304" pitchFamily="18" charset="0"/>
              </a:rPr>
              <a:t> </a:t>
            </a:r>
            <a:r>
              <a:rPr lang="en-US" altLang="zh-TW" sz="2000" dirty="0">
                <a:solidFill>
                  <a:srgbClr val="FF0000"/>
                </a:solidFill>
                <a:ea typeface="Times New Roman" panose="02020603050405020304" pitchFamily="18" charset="0"/>
              </a:rPr>
              <a:t>of</a:t>
            </a:r>
            <a:r>
              <a:rPr lang="en-US" altLang="zh-TW" sz="2000" spc="5" dirty="0">
                <a:solidFill>
                  <a:srgbClr val="FF0000"/>
                </a:solidFill>
                <a:ea typeface="Times New Roman" panose="02020603050405020304" pitchFamily="18" charset="0"/>
              </a:rPr>
              <a:t> </a:t>
            </a:r>
            <a:r>
              <a:rPr lang="en-US" altLang="zh-TW" sz="2000" dirty="0">
                <a:solidFill>
                  <a:srgbClr val="FF0000"/>
                </a:solidFill>
                <a:ea typeface="Times New Roman" panose="02020603050405020304" pitchFamily="18" charset="0"/>
              </a:rPr>
              <a:t>seasonal</a:t>
            </a:r>
            <a:r>
              <a:rPr lang="en-US" altLang="zh-TW" sz="2000" spc="-10" dirty="0">
                <a:solidFill>
                  <a:srgbClr val="FF0000"/>
                </a:solidFill>
                <a:ea typeface="Times New Roman" panose="02020603050405020304" pitchFamily="18" charset="0"/>
              </a:rPr>
              <a:t> </a:t>
            </a:r>
            <a:r>
              <a:rPr lang="en-US" altLang="zh-TW" sz="2000" dirty="0">
                <a:solidFill>
                  <a:srgbClr val="FF0000"/>
                </a:solidFill>
                <a:ea typeface="Times New Roman" panose="02020603050405020304" pitchFamily="18" charset="0"/>
              </a:rPr>
              <a:t>variation </a:t>
            </a:r>
            <a:r>
              <a:rPr lang="en-US" altLang="zh-TW" sz="2000" dirty="0">
                <a:ea typeface="Times New Roman" panose="02020603050405020304" pitchFamily="18" charset="0"/>
              </a:rPr>
              <a:t>into</a:t>
            </a:r>
            <a:r>
              <a:rPr lang="en-US" altLang="zh-TW" sz="2000" spc="-20" dirty="0">
                <a:ea typeface="Times New Roman" panose="02020603050405020304" pitchFamily="18" charset="0"/>
              </a:rPr>
              <a:t> </a:t>
            </a:r>
            <a:r>
              <a:rPr lang="en-US" altLang="zh-TW" sz="2000" dirty="0">
                <a:ea typeface="Times New Roman" panose="02020603050405020304" pitchFamily="18" charset="0"/>
              </a:rPr>
              <a:t>account.</a:t>
            </a:r>
            <a:endParaRPr lang="en-US" altLang="zh-TW" sz="1800" dirty="0"/>
          </a:p>
          <a:p>
            <a:r>
              <a:rPr lang="en-US" altLang="zh-TW" sz="2000" dirty="0"/>
              <a:t>6.8</a:t>
            </a:r>
            <a:r>
              <a:rPr lang="zh-TW" altLang="en-US" sz="2000" dirty="0"/>
              <a:t> 應對水系統進行驗證，以保持適當的</a:t>
            </a:r>
            <a:r>
              <a:rPr lang="zh-TW" altLang="en-US" sz="2000" dirty="0">
                <a:solidFill>
                  <a:schemeClr val="accent2"/>
                </a:solidFill>
              </a:rPr>
              <a:t>物理、化學和微生物</a:t>
            </a:r>
            <a:r>
              <a:rPr lang="zh-TW" altLang="en-US" sz="2000" dirty="0"/>
              <a:t>控制水準，同時</a:t>
            </a:r>
            <a:r>
              <a:rPr lang="zh-TW" altLang="en-US" sz="2000" dirty="0">
                <a:solidFill>
                  <a:srgbClr val="FF0000"/>
                </a:solidFill>
              </a:rPr>
              <a:t>考慮到季節</a:t>
            </a:r>
            <a:r>
              <a:rPr lang="zh-TW" altLang="en-US" sz="2000" dirty="0"/>
              <a:t>變化的影響。</a:t>
            </a:r>
          </a:p>
        </p:txBody>
      </p:sp>
      <p:sp>
        <p:nvSpPr>
          <p:cNvPr id="4" name="投影片編號版面配置區 3">
            <a:extLst>
              <a:ext uri="{FF2B5EF4-FFF2-40B4-BE49-F238E27FC236}">
                <a16:creationId xmlns:a16="http://schemas.microsoft.com/office/drawing/2014/main" id="{6CB93805-49D1-31A3-3FBF-A0D2C985A2E4}"/>
              </a:ext>
            </a:extLst>
          </p:cNvPr>
          <p:cNvSpPr>
            <a:spLocks noGrp="1"/>
          </p:cNvSpPr>
          <p:nvPr>
            <p:ph type="sldNum" sz="quarter" idx="12"/>
          </p:nvPr>
        </p:nvSpPr>
        <p:spPr/>
        <p:txBody>
          <a:bodyPr/>
          <a:lstStyle/>
          <a:p>
            <a:fld id="{611BCEFE-BDF1-493B-A65E-0AA2B9BEEBF0}" type="slidenum">
              <a:rPr lang="zh-TW" altLang="en-US" smtClean="0"/>
              <a:t>14</a:t>
            </a:fld>
            <a:endParaRPr lang="zh-TW" altLang="en-US"/>
          </a:p>
        </p:txBody>
      </p:sp>
    </p:spTree>
    <p:extLst>
      <p:ext uri="{BB962C8B-B14F-4D97-AF65-F5344CB8AC3E}">
        <p14:creationId xmlns:p14="http://schemas.microsoft.com/office/powerpoint/2010/main" val="250825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8E736E6-D6B8-7785-8D68-514F1ED8285E}"/>
              </a:ext>
            </a:extLst>
          </p:cNvPr>
          <p:cNvSpPr>
            <a:spLocks noGrp="1"/>
          </p:cNvSpPr>
          <p:nvPr>
            <p:ph idx="1"/>
          </p:nvPr>
        </p:nvSpPr>
        <p:spPr/>
        <p:txBody>
          <a:bodyPr>
            <a:normAutofit/>
          </a:bodyPr>
          <a:lstStyle/>
          <a:p>
            <a:r>
              <a:rPr lang="en-US" altLang="zh-TW" sz="2000" dirty="0"/>
              <a:t>6.9	Water flow should </a:t>
            </a:r>
            <a:r>
              <a:rPr lang="en-US" altLang="zh-TW" sz="2000" dirty="0">
                <a:solidFill>
                  <a:schemeClr val="accent2"/>
                </a:solidFill>
              </a:rPr>
              <a:t>remain turbulent </a:t>
            </a:r>
            <a:r>
              <a:rPr lang="en-US" altLang="zh-TW" sz="2000" dirty="0"/>
              <a:t>through the pipes in water distribution systems to minimize the risk of </a:t>
            </a:r>
            <a:r>
              <a:rPr lang="en-US" altLang="zh-TW" sz="2000" dirty="0">
                <a:solidFill>
                  <a:schemeClr val="accent2"/>
                </a:solidFill>
              </a:rPr>
              <a:t>microbial adhesion</a:t>
            </a:r>
            <a:r>
              <a:rPr lang="en-US" altLang="zh-TW" sz="2000" dirty="0"/>
              <a:t>, </a:t>
            </a:r>
            <a:r>
              <a:rPr lang="en-US" altLang="zh-TW" sz="2000" dirty="0">
                <a:solidFill>
                  <a:schemeClr val="accent2"/>
                </a:solidFill>
              </a:rPr>
              <a:t>and subsequent biofilm formation</a:t>
            </a:r>
            <a:r>
              <a:rPr lang="en-US" altLang="zh-TW" sz="2000" dirty="0"/>
              <a:t>. The </a:t>
            </a:r>
            <a:r>
              <a:rPr lang="en-US" altLang="zh-TW" sz="2000" dirty="0">
                <a:solidFill>
                  <a:srgbClr val="FF0000"/>
                </a:solidFill>
              </a:rPr>
              <a:t>flow rate </a:t>
            </a:r>
            <a:r>
              <a:rPr lang="en-US" altLang="zh-TW" sz="2000" dirty="0"/>
              <a:t>should be established during qualification and be </a:t>
            </a:r>
            <a:r>
              <a:rPr lang="en-US" altLang="zh-TW" sz="2000" dirty="0">
                <a:solidFill>
                  <a:srgbClr val="FF0000"/>
                </a:solidFill>
              </a:rPr>
              <a:t>routinely monitored</a:t>
            </a:r>
            <a:r>
              <a:rPr lang="en-US" altLang="zh-TW" sz="2000" dirty="0"/>
              <a:t>.</a:t>
            </a:r>
          </a:p>
          <a:p>
            <a:r>
              <a:rPr lang="en-US" altLang="zh-TW" sz="2000" dirty="0"/>
              <a:t>6.9 </a:t>
            </a:r>
            <a:r>
              <a:rPr lang="zh-TW" altLang="en-US" sz="2000" dirty="0"/>
              <a:t>水流應</a:t>
            </a:r>
            <a:r>
              <a:rPr lang="zh-TW" altLang="en-US" sz="2000" dirty="0">
                <a:solidFill>
                  <a:srgbClr val="00B050"/>
                </a:solidFill>
              </a:rPr>
              <a:t>保持湍流</a:t>
            </a:r>
            <a:r>
              <a:rPr lang="zh-TW" altLang="en-US" sz="2000" dirty="0"/>
              <a:t>，配水系統中的管道 ，以盡量</a:t>
            </a:r>
            <a:r>
              <a:rPr lang="zh-TW" altLang="en-US" sz="2000" dirty="0">
                <a:solidFill>
                  <a:schemeClr val="accent2"/>
                </a:solidFill>
              </a:rPr>
              <a:t>減少微生物粘附和形成生物膜</a:t>
            </a:r>
            <a:r>
              <a:rPr lang="zh-TW" altLang="en-US" sz="2000" dirty="0"/>
              <a:t>的風險。應在驗證期間確認</a:t>
            </a:r>
            <a:r>
              <a:rPr lang="zh-TW" altLang="en-US" sz="2000" dirty="0">
                <a:solidFill>
                  <a:srgbClr val="FF0000"/>
                </a:solidFill>
              </a:rPr>
              <a:t>流速 </a:t>
            </a:r>
            <a:r>
              <a:rPr lang="zh-TW" altLang="en-US" sz="2000" dirty="0"/>
              <a:t>，並</a:t>
            </a:r>
            <a:r>
              <a:rPr lang="zh-TW" altLang="en-US" sz="2000" dirty="0">
                <a:solidFill>
                  <a:srgbClr val="FF0000"/>
                </a:solidFill>
              </a:rPr>
              <a:t>進行常規監測</a:t>
            </a:r>
            <a:r>
              <a:rPr lang="zh-TW" altLang="en-US" sz="2000" dirty="0"/>
              <a:t>。</a:t>
            </a:r>
            <a:endParaRPr lang="en-US" altLang="zh-TW" sz="2000" dirty="0"/>
          </a:p>
          <a:p>
            <a:endParaRPr lang="en-US" altLang="zh-TW" sz="2000" dirty="0"/>
          </a:p>
          <a:p>
            <a:r>
              <a:rPr lang="en-US" altLang="zh-TW" sz="2000" dirty="0">
                <a:solidFill>
                  <a:schemeClr val="bg2">
                    <a:lumMod val="90000"/>
                  </a:schemeClr>
                </a:solidFill>
              </a:rPr>
              <a:t>6.10	Water for injections (WFI) should be produced from water meeting specifications that have been defined during the qualification process, stored and distributed in a manner which minimizes the risk of microbial growth (e.g. by constant circulation at a temperature above 70°C). </a:t>
            </a:r>
          </a:p>
          <a:p>
            <a:r>
              <a:rPr lang="en-US" altLang="zh-TW" sz="2000" dirty="0">
                <a:solidFill>
                  <a:schemeClr val="bg2">
                    <a:lumMod val="90000"/>
                  </a:schemeClr>
                </a:solidFill>
              </a:rPr>
              <a:t>6.10 </a:t>
            </a:r>
            <a:r>
              <a:rPr lang="zh-TW" altLang="en-US" sz="2000" dirty="0">
                <a:solidFill>
                  <a:schemeClr val="bg2">
                    <a:lumMod val="90000"/>
                  </a:schemeClr>
                </a:solidFill>
              </a:rPr>
              <a:t>注射用水（</a:t>
            </a:r>
            <a:r>
              <a:rPr lang="en-US" altLang="zh-TW" sz="2000" dirty="0">
                <a:solidFill>
                  <a:schemeClr val="bg2">
                    <a:lumMod val="90000"/>
                  </a:schemeClr>
                </a:solidFill>
              </a:rPr>
              <a:t>WFI</a:t>
            </a:r>
            <a:r>
              <a:rPr lang="zh-TW" altLang="en-US" sz="2000" dirty="0">
                <a:solidFill>
                  <a:schemeClr val="bg2">
                    <a:lumMod val="90000"/>
                  </a:schemeClr>
                </a:solidFill>
              </a:rPr>
              <a:t>）應從符合認證過程中定義的規格的水進行生產， 以最小化微生物生長風險的方式儲存和分配（例如，在高於</a:t>
            </a:r>
            <a:r>
              <a:rPr lang="en-US" altLang="zh-TW" sz="2000" dirty="0">
                <a:solidFill>
                  <a:schemeClr val="bg2">
                    <a:lumMod val="90000"/>
                  </a:schemeClr>
                </a:solidFill>
              </a:rPr>
              <a:t>70°C </a:t>
            </a:r>
            <a:r>
              <a:rPr lang="zh-TW" altLang="en-US" sz="2000" dirty="0">
                <a:solidFill>
                  <a:schemeClr val="bg2">
                    <a:lumMod val="90000"/>
                  </a:schemeClr>
                </a:solidFill>
              </a:rPr>
              <a:t>的溫度範圍內進行恆定循環）。</a:t>
            </a:r>
            <a:endParaRPr lang="en-US" altLang="zh-TW" sz="2000" dirty="0"/>
          </a:p>
          <a:p>
            <a:r>
              <a:rPr lang="en-US" altLang="zh-TW" sz="2000" dirty="0"/>
              <a:t>WFI should be produced by </a:t>
            </a:r>
            <a:r>
              <a:rPr lang="en-US" altLang="zh-TW" sz="2000" dirty="0">
                <a:solidFill>
                  <a:schemeClr val="accent2"/>
                </a:solidFill>
              </a:rPr>
              <a:t>distillation</a:t>
            </a:r>
            <a:r>
              <a:rPr lang="en-US" altLang="zh-TW" sz="2000" dirty="0"/>
              <a:t> or by a </a:t>
            </a:r>
            <a:r>
              <a:rPr lang="en-US" altLang="zh-TW" sz="2000" dirty="0">
                <a:solidFill>
                  <a:schemeClr val="accent2"/>
                </a:solidFill>
              </a:rPr>
              <a:t>purification process that is equivalent to distillation</a:t>
            </a:r>
            <a:r>
              <a:rPr lang="en-US" altLang="zh-TW" sz="2000" dirty="0"/>
              <a:t>.</a:t>
            </a:r>
          </a:p>
          <a:p>
            <a:r>
              <a:rPr lang="en-US" altLang="zh-TW" sz="2000" dirty="0"/>
              <a:t>WFI</a:t>
            </a:r>
            <a:r>
              <a:rPr lang="zh-TW" altLang="en-US" sz="2000" dirty="0"/>
              <a:t>應通過</a:t>
            </a:r>
            <a:r>
              <a:rPr lang="zh-TW" altLang="en-US" sz="2000" dirty="0">
                <a:solidFill>
                  <a:schemeClr val="accent2"/>
                </a:solidFill>
              </a:rPr>
              <a:t>蒸餾</a:t>
            </a:r>
            <a:r>
              <a:rPr lang="zh-TW" altLang="en-US" sz="2000" dirty="0"/>
              <a:t>或</a:t>
            </a:r>
            <a:r>
              <a:rPr lang="zh-TW" altLang="en-US" sz="2000" dirty="0">
                <a:solidFill>
                  <a:schemeClr val="accent2"/>
                </a:solidFill>
              </a:rPr>
              <a:t>等同於蒸餾的純化</a:t>
            </a:r>
            <a:r>
              <a:rPr lang="zh-TW" altLang="en-US" sz="2000" dirty="0"/>
              <a:t>過程生產。 </a:t>
            </a:r>
            <a:r>
              <a:rPr lang="en-US" altLang="zh-TW" sz="2000" dirty="0"/>
              <a:t> </a:t>
            </a:r>
          </a:p>
          <a:p>
            <a:r>
              <a:rPr lang="en-US" altLang="zh-TW" sz="2000" dirty="0"/>
              <a:t>This may include reverse osmosis coupled with other appropriate techniques such as </a:t>
            </a:r>
            <a:r>
              <a:rPr lang="en-US" altLang="zh-TW" sz="2000" dirty="0" err="1">
                <a:solidFill>
                  <a:srgbClr val="FF0000"/>
                </a:solidFill>
              </a:rPr>
              <a:t>electrodeionization</a:t>
            </a:r>
            <a:r>
              <a:rPr lang="en-US" altLang="zh-TW" sz="2000" dirty="0">
                <a:solidFill>
                  <a:srgbClr val="FF0000"/>
                </a:solidFill>
              </a:rPr>
              <a:t> (EDI), ultrafiltration</a:t>
            </a:r>
            <a:r>
              <a:rPr lang="en-US" altLang="zh-TW" sz="2000" dirty="0"/>
              <a:t> or </a:t>
            </a:r>
            <a:r>
              <a:rPr lang="en-US" altLang="zh-TW" sz="2000" dirty="0">
                <a:solidFill>
                  <a:srgbClr val="FF0000"/>
                </a:solidFill>
              </a:rPr>
              <a:t>nanofiltration</a:t>
            </a:r>
            <a:r>
              <a:rPr lang="en-US" altLang="zh-TW" sz="2000" dirty="0"/>
              <a:t>.</a:t>
            </a:r>
          </a:p>
          <a:p>
            <a:r>
              <a:rPr lang="zh-TW" altLang="en-US" sz="2000" dirty="0"/>
              <a:t>這可能包括反滲透與其他技術相結合，例如</a:t>
            </a:r>
            <a:r>
              <a:rPr lang="zh-TW" altLang="en-US" sz="2000" dirty="0">
                <a:solidFill>
                  <a:srgbClr val="FF0000"/>
                </a:solidFill>
              </a:rPr>
              <a:t>電去離子（</a:t>
            </a:r>
            <a:r>
              <a:rPr lang="en-US" altLang="zh-TW" sz="2000" dirty="0">
                <a:solidFill>
                  <a:srgbClr val="FF0000"/>
                </a:solidFill>
              </a:rPr>
              <a:t>EDI</a:t>
            </a:r>
            <a:r>
              <a:rPr lang="zh-TW" altLang="en-US" sz="2000" dirty="0">
                <a:solidFill>
                  <a:srgbClr val="FF0000"/>
                </a:solidFill>
              </a:rPr>
              <a:t>）、超濾或納濾</a:t>
            </a:r>
            <a:r>
              <a:rPr lang="zh-TW" altLang="en-US" sz="2000" dirty="0"/>
              <a:t>。</a:t>
            </a:r>
          </a:p>
          <a:p>
            <a:endParaRPr lang="en-US" altLang="zh-TW" sz="2000" dirty="0"/>
          </a:p>
          <a:p>
            <a:endParaRPr lang="zh-TW" altLang="en-US" dirty="0"/>
          </a:p>
        </p:txBody>
      </p:sp>
      <p:sp>
        <p:nvSpPr>
          <p:cNvPr id="5" name="投影片編號版面配置區 4">
            <a:extLst>
              <a:ext uri="{FF2B5EF4-FFF2-40B4-BE49-F238E27FC236}">
                <a16:creationId xmlns:a16="http://schemas.microsoft.com/office/drawing/2014/main" id="{13A8C8C6-8918-C774-BB99-7C8E26CE05BA}"/>
              </a:ext>
            </a:extLst>
          </p:cNvPr>
          <p:cNvSpPr>
            <a:spLocks noGrp="1"/>
          </p:cNvSpPr>
          <p:nvPr>
            <p:ph type="sldNum" sz="quarter" idx="12"/>
          </p:nvPr>
        </p:nvSpPr>
        <p:spPr/>
        <p:txBody>
          <a:bodyPr/>
          <a:lstStyle/>
          <a:p>
            <a:fld id="{611BCEFE-BDF1-493B-A65E-0AA2B9BEEBF0}" type="slidenum">
              <a:rPr lang="zh-TW" altLang="en-US" smtClean="0"/>
              <a:t>15</a:t>
            </a:fld>
            <a:endParaRPr lang="zh-TW" altLang="en-US"/>
          </a:p>
        </p:txBody>
      </p:sp>
    </p:spTree>
    <p:extLst>
      <p:ext uri="{BB962C8B-B14F-4D97-AF65-F5344CB8AC3E}">
        <p14:creationId xmlns:p14="http://schemas.microsoft.com/office/powerpoint/2010/main" val="390885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928014D-FB03-E59E-DD22-17C5FD1EE139}"/>
              </a:ext>
            </a:extLst>
          </p:cNvPr>
          <p:cNvSpPr>
            <a:spLocks noGrp="1"/>
          </p:cNvSpPr>
          <p:nvPr>
            <p:ph type="sldNum" sz="quarter" idx="12"/>
          </p:nvPr>
        </p:nvSpPr>
        <p:spPr/>
        <p:txBody>
          <a:bodyPr/>
          <a:lstStyle/>
          <a:p>
            <a:fld id="{611BCEFE-BDF1-493B-A65E-0AA2B9BEEBF0}" type="slidenum">
              <a:rPr lang="zh-TW" altLang="en-US" smtClean="0"/>
              <a:t>16</a:t>
            </a:fld>
            <a:endParaRPr lang="zh-TW" altLang="en-US"/>
          </a:p>
        </p:txBody>
      </p:sp>
      <p:graphicFrame>
        <p:nvGraphicFramePr>
          <p:cNvPr id="8" name="表格 8">
            <a:extLst>
              <a:ext uri="{FF2B5EF4-FFF2-40B4-BE49-F238E27FC236}">
                <a16:creationId xmlns:a16="http://schemas.microsoft.com/office/drawing/2014/main" id="{E09F0632-9BC2-15BB-3329-1E81DC671C28}"/>
              </a:ext>
            </a:extLst>
          </p:cNvPr>
          <p:cNvGraphicFramePr>
            <a:graphicFrameLocks noGrp="1"/>
          </p:cNvGraphicFramePr>
          <p:nvPr>
            <p:ph idx="1"/>
            <p:extLst>
              <p:ext uri="{D42A27DB-BD31-4B8C-83A1-F6EECF244321}">
                <p14:modId xmlns:p14="http://schemas.microsoft.com/office/powerpoint/2010/main" val="2560968863"/>
              </p:ext>
            </p:extLst>
          </p:nvPr>
        </p:nvGraphicFramePr>
        <p:xfrm>
          <a:off x="1204686" y="3569547"/>
          <a:ext cx="10272936" cy="2576830"/>
        </p:xfrm>
        <a:graphic>
          <a:graphicData uri="http://schemas.openxmlformats.org/drawingml/2006/table">
            <a:tbl>
              <a:tblPr firstRow="1" bandRow="1">
                <a:tableStyleId>{5C22544A-7EE6-4342-B048-85BDC9FD1C3A}</a:tableStyleId>
              </a:tblPr>
              <a:tblGrid>
                <a:gridCol w="1260131">
                  <a:extLst>
                    <a:ext uri="{9D8B030D-6E8A-4147-A177-3AD203B41FA5}">
                      <a16:colId xmlns:a16="http://schemas.microsoft.com/office/drawing/2014/main" val="3228046276"/>
                    </a:ext>
                  </a:extLst>
                </a:gridCol>
                <a:gridCol w="5161002">
                  <a:extLst>
                    <a:ext uri="{9D8B030D-6E8A-4147-A177-3AD203B41FA5}">
                      <a16:colId xmlns:a16="http://schemas.microsoft.com/office/drawing/2014/main" val="2357696864"/>
                    </a:ext>
                  </a:extLst>
                </a:gridCol>
                <a:gridCol w="3851803">
                  <a:extLst>
                    <a:ext uri="{9D8B030D-6E8A-4147-A177-3AD203B41FA5}">
                      <a16:colId xmlns:a16="http://schemas.microsoft.com/office/drawing/2014/main" val="2036071437"/>
                    </a:ext>
                  </a:extLst>
                </a:gridCol>
              </a:tblGrid>
              <a:tr h="412750">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產品名稱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Stilmas_PW</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_</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純水系統</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Stilmas_MS</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COMBI_</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注射用水機</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138690311"/>
                  </a:ext>
                </a:extLst>
              </a:tr>
              <a:tr h="412750">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介紹</a:t>
                      </a:r>
                    </a:p>
                  </a:txBody>
                  <a:tcPr/>
                </a:tc>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軟化水透過循環泵和高壓泵，經過最終過濾後送入第一級</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RO</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膜，</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RO</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膜能移除</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99%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可溶性鹽類，其數量將決定處理能力</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通過另一個泵系統產生的滲透水進入第二級</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RO</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膜，最後經過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EDI</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將水的品質進一步提升，產生的純水送到儲存桶。</a:t>
                      </a:r>
                    </a:p>
                  </a:txBody>
                  <a:tcPr/>
                </a:tc>
                <a:tc>
                  <a:txBody>
                    <a:bodyPr/>
                    <a:lstStyle/>
                    <a:p>
                      <a:r>
                        <a:rPr lang="zh-TW" altLang="en-US"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以不同的速度和容量同時產生</a:t>
                      </a:r>
                      <a:r>
                        <a:rPr lang="en-US" altLang="zh-TW"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PS</a:t>
                      </a:r>
                      <a:r>
                        <a:rPr lang="zh-TW" altLang="en-US"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純蒸汽和</a:t>
                      </a:r>
                      <a:r>
                        <a:rPr lang="en-US" altLang="zh-TW"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WFI</a:t>
                      </a:r>
                      <a:r>
                        <a:rPr lang="zh-TW" altLang="en-US"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注射用水</a:t>
                      </a:r>
                      <a:endParaRPr lang="en-US" altLang="zh-TW" b="0" i="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3659217162"/>
                  </a:ext>
                </a:extLst>
              </a:tr>
              <a:tr h="412750">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應用</a:t>
                      </a:r>
                    </a:p>
                  </a:txBody>
                  <a:tcPr/>
                </a:tc>
                <a:tc>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製藥、生物技術、動物、化妝品、食品、工業等相關產業。</a:t>
                      </a:r>
                    </a:p>
                  </a:txBody>
                  <a:tcPr/>
                </a:tc>
                <a:tc>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製藥、生物、動物等相關產業。</a:t>
                      </a:r>
                    </a:p>
                  </a:txBody>
                  <a:tcPr/>
                </a:tc>
                <a:extLst>
                  <a:ext uri="{0D108BD9-81ED-4DB2-BD59-A6C34878D82A}">
                    <a16:rowId xmlns:a16="http://schemas.microsoft.com/office/drawing/2014/main" val="2926513910"/>
                  </a:ext>
                </a:extLst>
              </a:tr>
            </a:tbl>
          </a:graphicData>
        </a:graphic>
      </p:graphicFrame>
      <p:pic>
        <p:nvPicPr>
          <p:cNvPr id="4" name="圖片 3">
            <a:extLst>
              <a:ext uri="{FF2B5EF4-FFF2-40B4-BE49-F238E27FC236}">
                <a16:creationId xmlns:a16="http://schemas.microsoft.com/office/drawing/2014/main" id="{00E39A87-6F53-9285-1272-C31643CFC48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750" b="91750" l="0" r="100000">
                        <a14:foregroundMark x1="8766" y1="89250" x2="14286" y2="91750"/>
                        <a14:foregroundMark x1="21753" y1="8750" x2="21753" y2="8750"/>
                        <a14:foregroundMark x1="25974" y1="6750" x2="25974" y2="6750"/>
                        <a14:foregroundMark x1="17857" y1="5750" x2="17857" y2="5750"/>
                        <a14:foregroundMark x1="13636" y1="8250" x2="13636" y2="8250"/>
                        <a14:foregroundMark x1="13961" y1="11750" x2="13961" y2="11750"/>
                        <a14:foregroundMark x1="14286" y1="18500" x2="14286" y2="18500"/>
                        <a14:foregroundMark x1="14610" y1="22250" x2="14610" y2="22250"/>
                        <a14:foregroundMark x1="14610" y1="26250" x2="14610" y2="26250"/>
                        <a14:foregroundMark x1="13961" y1="29000" x2="13961" y2="29000"/>
                        <a14:foregroundMark x1="53896" y1="9000" x2="53896" y2="9000"/>
                        <a14:foregroundMark x1="60065" y1="7750" x2="60065" y2="7750"/>
                        <a14:foregroundMark x1="61688" y1="7500" x2="61688" y2="7500"/>
                        <a14:foregroundMark x1="63636" y1="7750" x2="63636" y2="7750"/>
                        <a14:foregroundMark x1="64610" y1="9000" x2="64610" y2="11500"/>
                        <a14:foregroundMark x1="70455" y1="14250" x2="73052" y2="14250"/>
                        <a14:foregroundMark x1="74351" y1="25500" x2="74351" y2="23750"/>
                      </a14:backgroundRemoval>
                    </a14:imgEffect>
                  </a14:imgLayer>
                </a14:imgProps>
              </a:ext>
              <a:ext uri="{28A0092B-C50C-407E-A947-70E740481C1C}">
                <a14:useLocalDpi xmlns:a14="http://schemas.microsoft.com/office/drawing/2010/main"/>
              </a:ext>
            </a:extLst>
          </a:blip>
          <a:srcRect/>
          <a:stretch/>
        </p:blipFill>
        <p:spPr>
          <a:xfrm>
            <a:off x="8053614" y="-122610"/>
            <a:ext cx="2933700" cy="3810000"/>
          </a:xfrm>
          <a:prstGeom prst="rect">
            <a:avLst/>
          </a:prstGeom>
        </p:spPr>
      </p:pic>
      <p:sp>
        <p:nvSpPr>
          <p:cNvPr id="7" name="文字方塊 6">
            <a:extLst>
              <a:ext uri="{FF2B5EF4-FFF2-40B4-BE49-F238E27FC236}">
                <a16:creationId xmlns:a16="http://schemas.microsoft.com/office/drawing/2014/main" id="{150C75D2-3BCA-CA8A-3939-ED857129DF05}"/>
              </a:ext>
            </a:extLst>
          </p:cNvPr>
          <p:cNvSpPr txBox="1"/>
          <p:nvPr/>
        </p:nvSpPr>
        <p:spPr>
          <a:xfrm>
            <a:off x="3091544" y="6171684"/>
            <a:ext cx="8077200" cy="369332"/>
          </a:xfrm>
          <a:prstGeom prst="rect">
            <a:avLst/>
          </a:prstGeom>
          <a:noFill/>
        </p:spPr>
        <p:txBody>
          <a:bodyPr wrap="square">
            <a:spAutoFit/>
          </a:bodyPr>
          <a:lstStyle/>
          <a:p>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Electrodeionization</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(EDI)</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電去離子</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ure steam (PS) ; Water for injections (WFI)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圖片 9" descr="一張含有 電子用品, 電路 的圖片&#10;&#10;自動產生的描述">
            <a:extLst>
              <a:ext uri="{FF2B5EF4-FFF2-40B4-BE49-F238E27FC236}">
                <a16:creationId xmlns:a16="http://schemas.microsoft.com/office/drawing/2014/main" id="{D0E59E5C-4010-F47F-938F-F7F66CC56A2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1000" b="79500" l="23429" r="77000">
                        <a14:foregroundMark x1="24857" y1="40000" x2="24857" y2="40000"/>
                        <a14:foregroundMark x1="24857" y1="37250" x2="24857" y2="37250"/>
                        <a14:foregroundMark x1="24857" y1="36500" x2="24857" y2="36500"/>
                        <a14:foregroundMark x1="24571" y1="36750" x2="24571" y2="36750"/>
                        <a14:foregroundMark x1="24286" y1="36750" x2="24286" y2="36750"/>
                        <a14:foregroundMark x1="33286" y1="25250" x2="33286" y2="25250"/>
                        <a14:foregroundMark x1="34000" y1="24250" x2="34000" y2="24250"/>
                        <a14:foregroundMark x1="37714" y1="25250" x2="37714" y2="25250"/>
                        <a14:foregroundMark x1="54143" y1="24500" x2="54143" y2="24500"/>
                        <a14:foregroundMark x1="53857" y1="22250" x2="53857" y2="22250"/>
                        <a14:foregroundMark x1="53000" y1="21000" x2="53000" y2="21000"/>
                        <a14:foregroundMark x1="44000" y1="25500" x2="44000" y2="25500"/>
                        <a14:foregroundMark x1="47857" y1="25750" x2="47857" y2="25750"/>
                        <a14:foregroundMark x1="44429" y1="26000" x2="44429" y2="26000"/>
                        <a14:foregroundMark x1="60571" y1="71500" x2="60571" y2="71500"/>
                        <a14:foregroundMark x1="60571" y1="73000" x2="60571" y2="73000"/>
                        <a14:foregroundMark x1="49429" y1="74250" x2="49429" y2="74250"/>
                        <a14:foregroundMark x1="64000" y1="75250" x2="64000" y2="75250"/>
                        <a14:foregroundMark x1="72857" y1="75250" x2="72857" y2="75250"/>
                        <a14:foregroundMark x1="74857" y1="75250" x2="74857" y2="75250"/>
                        <a14:foregroundMark x1="66857" y1="40750" x2="66857" y2="40750"/>
                        <a14:foregroundMark x1="66571" y1="39000" x2="66571" y2="39000"/>
                        <a14:foregroundMark x1="63571" y1="39000" x2="63571" y2="39000"/>
                        <a14:foregroundMark x1="64143" y1="38500" x2="64143" y2="38500"/>
                        <a14:foregroundMark x1="64286" y1="37000" x2="64286" y2="37000"/>
                        <a14:foregroundMark x1="72571" y1="41500" x2="72571" y2="41500"/>
                        <a14:foregroundMark x1="71857" y1="40250" x2="71857" y2="40250"/>
                        <a14:foregroundMark x1="24000" y1="75250" x2="24000" y2="75250"/>
                        <a14:foregroundMark x1="24000" y1="74000" x2="24000" y2="74000"/>
                        <a14:foregroundMark x1="23857" y1="76500" x2="23857" y2="76500"/>
                        <a14:foregroundMark x1="23857" y1="76750" x2="23857" y2="76750"/>
                        <a14:foregroundMark x1="35571" y1="75500" x2="35571" y2="75500"/>
                        <a14:foregroundMark x1="32286" y1="76500" x2="32286" y2="76500"/>
                        <a14:foregroundMark x1="29857" y1="76500" x2="29857" y2="76500"/>
                        <a14:foregroundMark x1="27857" y1="77250" x2="27857" y2="77250"/>
                        <a14:foregroundMark x1="28286" y1="77000" x2="28000" y2="77000"/>
                        <a14:foregroundMark x1="25714" y1="77000" x2="35143" y2="77500"/>
                        <a14:foregroundMark x1="35143" y1="77500" x2="43286" y2="77000"/>
                        <a14:foregroundMark x1="43286" y1="77000" x2="46714" y2="77000"/>
                        <a14:foregroundMark x1="40429" y1="78750" x2="56714" y2="78000"/>
                        <a14:foregroundMark x1="56714" y1="78000" x2="75429" y2="78750"/>
                        <a14:foregroundMark x1="76714" y1="78000" x2="76714" y2="78000"/>
                        <a14:foregroundMark x1="77000" y1="78250" x2="77000" y2="79500"/>
                        <a14:foregroundMark x1="76714" y1="79250" x2="76429" y2="77250"/>
                        <a14:foregroundMark x1="34571" y1="37500" x2="49714" y2="40000"/>
                        <a14:foregroundMark x1="34286" y1="69250" x2="46143" y2="61250"/>
                        <a14:foregroundMark x1="43000" y1="64000" x2="31286" y2="67750"/>
                        <a14:foregroundMark x1="32429" y1="69750" x2="46143" y2="67750"/>
                        <a14:foregroundMark x1="56000" y1="71250" x2="44857" y2="69750"/>
                        <a14:foregroundMark x1="58714" y1="72500" x2="64571" y2="70250"/>
                        <a14:foregroundMark x1="64571" y1="50500" x2="58286" y2="45500"/>
                      </a14:backgroundRemoval>
                    </a14:imgEffect>
                  </a14:imgLayer>
                </a14:imgProps>
              </a:ext>
              <a:ext uri="{28A0092B-C50C-407E-A947-70E740481C1C}">
                <a14:useLocalDpi xmlns:a14="http://schemas.microsoft.com/office/drawing/2010/main"/>
              </a:ext>
            </a:extLst>
          </a:blip>
          <a:srcRect l="23420" t="17521" r="22364" b="20162"/>
          <a:stretch/>
        </p:blipFill>
        <p:spPr>
          <a:xfrm>
            <a:off x="2710103" y="450533"/>
            <a:ext cx="4534782" cy="2978467"/>
          </a:xfrm>
          <a:prstGeom prst="rect">
            <a:avLst/>
          </a:prstGeom>
        </p:spPr>
      </p:pic>
    </p:spTree>
    <p:extLst>
      <p:ext uri="{BB962C8B-B14F-4D97-AF65-F5344CB8AC3E}">
        <p14:creationId xmlns:p14="http://schemas.microsoft.com/office/powerpoint/2010/main" val="99577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86CFC75-FA9F-4644-D4FE-A66FD4515F45}"/>
              </a:ext>
            </a:extLst>
          </p:cNvPr>
          <p:cNvSpPr>
            <a:spLocks noGrp="1"/>
          </p:cNvSpPr>
          <p:nvPr>
            <p:ph idx="1"/>
          </p:nvPr>
        </p:nvSpPr>
        <p:spPr/>
        <p:txBody>
          <a:bodyPr>
            <a:normAutofit fontScale="92500" lnSpcReduction="10000"/>
          </a:bodyPr>
          <a:lstStyle/>
          <a:p>
            <a:r>
              <a:rPr lang="en-US" altLang="zh-TW" sz="2200" dirty="0"/>
              <a:t>6.11	</a:t>
            </a:r>
            <a:r>
              <a:rPr lang="en-US" altLang="zh-TW" sz="2200" dirty="0">
                <a:effectLst/>
                <a:latin typeface="Times New Roman" panose="02020603050405020304" pitchFamily="18" charset="0"/>
                <a:ea typeface="Times New Roman" panose="02020603050405020304" pitchFamily="18" charset="0"/>
              </a:rPr>
              <a:t>Where WFI storage tanks are equipped with hydrophobic bacteria retentive vent filters, the</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filters should not be a source of contamination and the integrity of the filter tested before installation</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and after use. Controls should be in place to prevent condensation formation on the filter (e.g. </a:t>
            </a:r>
            <a:r>
              <a:rPr lang="en-US" altLang="zh-TW" sz="2200" dirty="0">
                <a:solidFill>
                  <a:srgbClr val="FF0000"/>
                </a:solidFill>
                <a:effectLst/>
                <a:latin typeface="Times New Roman" panose="02020603050405020304" pitchFamily="18" charset="0"/>
                <a:ea typeface="Times New Roman" panose="02020603050405020304" pitchFamily="18" charset="0"/>
              </a:rPr>
              <a:t>by</a:t>
            </a:r>
            <a:r>
              <a:rPr lang="en-US" altLang="zh-TW" sz="2200" spc="5" dirty="0">
                <a:solidFill>
                  <a:srgbClr val="FF0000"/>
                </a:solidFill>
                <a:effectLst/>
                <a:latin typeface="Times New Roman" panose="02020603050405020304" pitchFamily="18" charset="0"/>
                <a:ea typeface="Times New Roman" panose="02020603050405020304" pitchFamily="18" charset="0"/>
              </a:rPr>
              <a:t> </a:t>
            </a:r>
            <a:r>
              <a:rPr lang="en-US" altLang="zh-TW" sz="2200" dirty="0">
                <a:solidFill>
                  <a:srgbClr val="FF0000"/>
                </a:solidFill>
                <a:effectLst/>
                <a:latin typeface="Times New Roman" panose="02020603050405020304" pitchFamily="18" charset="0"/>
                <a:ea typeface="Times New Roman" panose="02020603050405020304" pitchFamily="18" charset="0"/>
              </a:rPr>
              <a:t>heating</a:t>
            </a:r>
            <a:r>
              <a:rPr lang="en-US" altLang="zh-TW" sz="2200" dirty="0">
                <a:effectLst/>
                <a:latin typeface="Times New Roman" panose="02020603050405020304" pitchFamily="18" charset="0"/>
                <a:ea typeface="Times New Roman" panose="02020603050405020304" pitchFamily="18" charset="0"/>
              </a:rPr>
              <a:t>).</a:t>
            </a:r>
          </a:p>
          <a:p>
            <a:r>
              <a:rPr lang="en-US" altLang="zh-TW" sz="2200" dirty="0"/>
              <a:t>6.11 </a:t>
            </a:r>
            <a:r>
              <a:rPr lang="zh-TW" altLang="en-US" sz="2200" dirty="0"/>
              <a:t>如果</a:t>
            </a:r>
            <a:r>
              <a:rPr lang="en-US" altLang="zh-TW" sz="2200" dirty="0"/>
              <a:t>WFI</a:t>
            </a:r>
            <a:r>
              <a:rPr lang="zh-TW" altLang="en-US" sz="2200" dirty="0"/>
              <a:t>儲罐裝有</a:t>
            </a:r>
            <a:r>
              <a:rPr lang="zh-TW" altLang="en-US" sz="2200" dirty="0">
                <a:solidFill>
                  <a:schemeClr val="accent2"/>
                </a:solidFill>
              </a:rPr>
              <a:t>疏水性細菌保留式通風過濾器</a:t>
            </a:r>
            <a:r>
              <a:rPr lang="zh-TW" altLang="en-US" sz="2200" dirty="0"/>
              <a:t>，過濾器不應成為污染源，並且在</a:t>
            </a:r>
            <a:r>
              <a:rPr lang="zh-TW" altLang="en-US" sz="2200" dirty="0">
                <a:solidFill>
                  <a:srgbClr val="00B050"/>
                </a:solidFill>
              </a:rPr>
              <a:t>安裝前和使用後測試過濾器的完整性</a:t>
            </a:r>
            <a:r>
              <a:rPr lang="zh-TW" altLang="en-US" sz="2200" dirty="0"/>
              <a:t>。裝置控制應全面性的考慮，例如</a:t>
            </a:r>
            <a:r>
              <a:rPr lang="zh-TW" altLang="en-US" sz="2200" dirty="0">
                <a:solidFill>
                  <a:srgbClr val="FF0000"/>
                </a:solidFill>
              </a:rPr>
              <a:t>透過加熱</a:t>
            </a:r>
            <a:r>
              <a:rPr lang="zh-TW" altLang="en-US" sz="2200" dirty="0"/>
              <a:t>以</a:t>
            </a:r>
            <a:r>
              <a:rPr lang="zh-TW" altLang="en-US" sz="2200" dirty="0">
                <a:solidFill>
                  <a:srgbClr val="FF0000"/>
                </a:solidFill>
              </a:rPr>
              <a:t>防止</a:t>
            </a:r>
            <a:r>
              <a:rPr lang="zh-TW" altLang="en-US" sz="2200" dirty="0"/>
              <a:t>在過濾器上形成</a:t>
            </a:r>
            <a:r>
              <a:rPr lang="zh-TW" altLang="en-US" sz="2200" dirty="0">
                <a:solidFill>
                  <a:srgbClr val="FF0000"/>
                </a:solidFill>
              </a:rPr>
              <a:t>冷凝</a:t>
            </a:r>
            <a:r>
              <a:rPr lang="zh-TW" altLang="en-US" sz="2200" dirty="0"/>
              <a:t>。</a:t>
            </a:r>
            <a:endParaRPr lang="en-US" altLang="zh-TW" sz="2200" dirty="0"/>
          </a:p>
          <a:p>
            <a:endParaRPr lang="zh-TW" altLang="zh-TW" sz="2200" dirty="0">
              <a:effectLst/>
              <a:latin typeface="Times New Roman" panose="02020603050405020304" pitchFamily="18" charset="0"/>
              <a:ea typeface="Times New Roman" panose="02020603050405020304" pitchFamily="18" charset="0"/>
            </a:endParaRPr>
          </a:p>
          <a:p>
            <a:r>
              <a:rPr lang="en-US" altLang="zh-TW" sz="2200" dirty="0"/>
              <a:t>6.12	</a:t>
            </a:r>
            <a:r>
              <a:rPr lang="en-US" altLang="zh-TW" sz="2200" dirty="0">
                <a:effectLst/>
                <a:latin typeface="Times New Roman" panose="02020603050405020304" pitchFamily="18" charset="0"/>
                <a:ea typeface="Times New Roman" panose="02020603050405020304" pitchFamily="18" charset="0"/>
              </a:rPr>
              <a:t>To minimize the risk of </a:t>
            </a:r>
            <a:r>
              <a:rPr lang="en-US" altLang="zh-TW" sz="2200" dirty="0"/>
              <a:t>biofilm</a:t>
            </a:r>
            <a:r>
              <a:rPr lang="en-US" altLang="zh-TW" sz="2200" dirty="0">
                <a:effectLst/>
                <a:latin typeface="Times New Roman" panose="02020603050405020304" pitchFamily="18" charset="0"/>
                <a:ea typeface="Times New Roman" panose="02020603050405020304" pitchFamily="18" charset="0"/>
              </a:rPr>
              <a:t> formation, </a:t>
            </a:r>
            <a:r>
              <a:rPr lang="en-US" altLang="zh-TW" sz="2200" dirty="0" err="1">
                <a:effectLst/>
                <a:latin typeface="Times New Roman" panose="02020603050405020304" pitchFamily="18" charset="0"/>
                <a:ea typeface="Times New Roman" panose="02020603050405020304" pitchFamily="18" charset="0"/>
              </a:rPr>
              <a:t>sterilisation</a:t>
            </a:r>
            <a:r>
              <a:rPr lang="en-US" altLang="zh-TW" sz="2200" dirty="0">
                <a:effectLst/>
                <a:latin typeface="Times New Roman" panose="02020603050405020304" pitchFamily="18" charset="0"/>
                <a:ea typeface="Times New Roman" panose="02020603050405020304" pitchFamily="18" charset="0"/>
              </a:rPr>
              <a:t>, disinfection or regeneration of water</a:t>
            </a:r>
            <a:r>
              <a:rPr lang="en-US" altLang="zh-TW" sz="2200" spc="-260"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systems should be carried out according to a predetermined schedule and as a remedial action</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following out-of-limit or specification results. Disinfection of a water system with chemicals should</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be</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followed</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by</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a</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validated</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rinsing/flushing</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procedure.</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Water</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should</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be</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tested</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after</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disinfection/regeneration. Chemical testing results should be approved before the water system is</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returned</a:t>
            </a:r>
            <a:r>
              <a:rPr lang="en-US" altLang="zh-TW" sz="2200" spc="-3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to</a:t>
            </a:r>
            <a:r>
              <a:rPr lang="en-US" altLang="zh-TW" sz="2200" spc="-30"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use</a:t>
            </a:r>
            <a:r>
              <a:rPr lang="en-US" altLang="zh-TW" sz="2200" spc="-2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and</a:t>
            </a:r>
            <a:r>
              <a:rPr lang="en-US" altLang="zh-TW" sz="2200" spc="-3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microbiological/endotoxin</a:t>
            </a:r>
            <a:r>
              <a:rPr lang="en-US" altLang="zh-TW" sz="2200" spc="-30"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results</a:t>
            </a:r>
            <a:r>
              <a:rPr lang="en-US" altLang="zh-TW" sz="2200" spc="-2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verified</a:t>
            </a:r>
            <a:r>
              <a:rPr lang="en-US" altLang="zh-TW" sz="2200" spc="-30"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to</a:t>
            </a:r>
            <a:r>
              <a:rPr lang="en-US" altLang="zh-TW" sz="2200" spc="-50"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be</a:t>
            </a:r>
            <a:r>
              <a:rPr lang="en-US" altLang="zh-TW" sz="2200" spc="-30"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within</a:t>
            </a:r>
            <a:r>
              <a:rPr lang="en-US" altLang="zh-TW" sz="2200" spc="-4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specification</a:t>
            </a:r>
            <a:r>
              <a:rPr lang="en-US" altLang="zh-TW" sz="2200" spc="-30"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and</a:t>
            </a:r>
            <a:r>
              <a:rPr lang="en-US" altLang="zh-TW" sz="2200" spc="-40"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approved</a:t>
            </a:r>
            <a:r>
              <a:rPr lang="en-US" altLang="zh-TW" sz="2200" spc="-26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before</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batches manufactured</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using</a:t>
            </a:r>
            <a:r>
              <a:rPr lang="en-US" altLang="zh-TW" sz="2200" spc="-1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water</a:t>
            </a:r>
            <a:r>
              <a:rPr lang="en-US" altLang="zh-TW" sz="2200" spc="-1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from</a:t>
            </a:r>
            <a:r>
              <a:rPr lang="en-US" altLang="zh-TW" sz="2200" spc="-20"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the</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system</a:t>
            </a:r>
            <a:r>
              <a:rPr lang="en-US" altLang="zh-TW" sz="2200" spc="-20"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are</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considered</a:t>
            </a:r>
            <a:r>
              <a:rPr lang="en-US" altLang="zh-TW" sz="2200" spc="-10"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for</a:t>
            </a:r>
            <a:r>
              <a:rPr lang="en-US" altLang="zh-TW" sz="2200" spc="-5" dirty="0">
                <a:effectLst/>
                <a:latin typeface="Times New Roman" panose="02020603050405020304" pitchFamily="18" charset="0"/>
                <a:ea typeface="Times New Roman" panose="02020603050405020304" pitchFamily="18" charset="0"/>
              </a:rPr>
              <a:t> </a:t>
            </a:r>
            <a:r>
              <a:rPr lang="en-US" altLang="zh-TW" sz="2200" dirty="0">
                <a:effectLst/>
                <a:latin typeface="Times New Roman" panose="02020603050405020304" pitchFamily="18" charset="0"/>
                <a:ea typeface="Times New Roman" panose="02020603050405020304" pitchFamily="18" charset="0"/>
              </a:rPr>
              <a:t>certification/release.</a:t>
            </a:r>
            <a:endParaRPr lang="zh-TW" altLang="zh-TW" sz="2200" dirty="0">
              <a:effectLst/>
              <a:latin typeface="Times New Roman" panose="02020603050405020304" pitchFamily="18" charset="0"/>
              <a:ea typeface="Times New Roman" panose="02020603050405020304" pitchFamily="18" charset="0"/>
            </a:endParaRPr>
          </a:p>
          <a:p>
            <a:r>
              <a:rPr lang="en-US" altLang="zh-TW" sz="2200" dirty="0"/>
              <a:t>6.12 </a:t>
            </a:r>
            <a:r>
              <a:rPr lang="zh-TW" altLang="en-US" sz="2200" dirty="0">
                <a:solidFill>
                  <a:schemeClr val="accent2"/>
                </a:solidFill>
              </a:rPr>
              <a:t>最大幅度地降低生物膜</a:t>
            </a:r>
            <a:r>
              <a:rPr lang="zh-TW" altLang="en-US" sz="2200" dirty="0"/>
              <a:t>形成的風險，應根據</a:t>
            </a:r>
            <a:r>
              <a:rPr lang="zh-TW" altLang="en-US" sz="2200" dirty="0">
                <a:solidFill>
                  <a:srgbClr val="00B050"/>
                </a:solidFill>
              </a:rPr>
              <a:t>預計時間內進行水系統的滅菌，消毒或再生</a:t>
            </a:r>
            <a:r>
              <a:rPr lang="zh-TW" altLang="en-US" sz="2200" dirty="0"/>
              <a:t>，並在</a:t>
            </a:r>
            <a:r>
              <a:rPr lang="zh-TW" altLang="en-US" sz="2200" dirty="0">
                <a:solidFill>
                  <a:srgbClr val="00B050"/>
                </a:solidFill>
              </a:rPr>
              <a:t>超出限度或規格後作為補救措施</a:t>
            </a:r>
            <a:r>
              <a:rPr lang="zh-TW" altLang="en-US" sz="2200" dirty="0"/>
              <a:t>。在用水系統進行</a:t>
            </a:r>
            <a:r>
              <a:rPr lang="zh-TW" altLang="en-US" sz="2200" dirty="0">
                <a:solidFill>
                  <a:srgbClr val="FF0000"/>
                </a:solidFill>
              </a:rPr>
              <a:t>化學品消毒後</a:t>
            </a:r>
            <a:r>
              <a:rPr lang="zh-TW" altLang="en-US" sz="2200" dirty="0"/>
              <a:t>，應進行經過驗證的沖洗</a:t>
            </a:r>
            <a:r>
              <a:rPr lang="en-US" altLang="zh-TW" sz="2200" dirty="0"/>
              <a:t>/</a:t>
            </a:r>
            <a:r>
              <a:rPr lang="zh-TW" altLang="en-US" sz="2200" dirty="0"/>
              <a:t>沖洗程式。消毒</a:t>
            </a:r>
            <a:r>
              <a:rPr lang="en-US" altLang="zh-TW" sz="2200" dirty="0"/>
              <a:t>/</a:t>
            </a:r>
            <a:r>
              <a:rPr lang="zh-TW" altLang="en-US" sz="2200" dirty="0"/>
              <a:t>再生後應</a:t>
            </a:r>
            <a:r>
              <a:rPr lang="zh-TW" altLang="en-US" sz="2200" dirty="0">
                <a:solidFill>
                  <a:srgbClr val="FF0000"/>
                </a:solidFill>
              </a:rPr>
              <a:t>再測試水</a:t>
            </a:r>
            <a:r>
              <a:rPr lang="zh-TW" altLang="en-US" sz="2200" dirty="0"/>
              <a:t>。在水系統恢復使用之前，應批准</a:t>
            </a:r>
            <a:r>
              <a:rPr lang="zh-TW" altLang="en-US" sz="2200" dirty="0">
                <a:solidFill>
                  <a:srgbClr val="FF0000"/>
                </a:solidFill>
              </a:rPr>
              <a:t>化學測試</a:t>
            </a:r>
            <a:r>
              <a:rPr lang="zh-TW" altLang="en-US" sz="2200" dirty="0"/>
              <a:t>結果 ，並在使用系統中的水製造批次之前驗證</a:t>
            </a:r>
            <a:r>
              <a:rPr lang="zh-TW" altLang="en-US" sz="2200" dirty="0">
                <a:solidFill>
                  <a:srgbClr val="FF0000"/>
                </a:solidFill>
              </a:rPr>
              <a:t>微生物</a:t>
            </a:r>
            <a:r>
              <a:rPr lang="en-US" altLang="zh-TW" sz="2200" dirty="0">
                <a:solidFill>
                  <a:srgbClr val="FF0000"/>
                </a:solidFill>
              </a:rPr>
              <a:t>/</a:t>
            </a:r>
            <a:r>
              <a:rPr lang="zh-TW" altLang="en-US" sz="2200" dirty="0">
                <a:solidFill>
                  <a:srgbClr val="FF0000"/>
                </a:solidFill>
              </a:rPr>
              <a:t>內毒素結果</a:t>
            </a:r>
            <a:r>
              <a:rPr lang="zh-TW" altLang="en-US" sz="2200" dirty="0"/>
              <a:t>符合規格並獲得批准考慮認證</a:t>
            </a:r>
            <a:r>
              <a:rPr lang="en-US" altLang="zh-TW" sz="2200" dirty="0"/>
              <a:t>/</a:t>
            </a:r>
            <a:r>
              <a:rPr lang="zh-TW" altLang="en-US" sz="2200" dirty="0"/>
              <a:t>發佈。</a:t>
            </a:r>
          </a:p>
          <a:p>
            <a:pPr marL="0" indent="0">
              <a:buNone/>
            </a:pPr>
            <a:endParaRPr lang="zh-TW" altLang="en-US" dirty="0"/>
          </a:p>
        </p:txBody>
      </p:sp>
      <p:sp>
        <p:nvSpPr>
          <p:cNvPr id="4" name="投影片編號版面配置區 3">
            <a:extLst>
              <a:ext uri="{FF2B5EF4-FFF2-40B4-BE49-F238E27FC236}">
                <a16:creationId xmlns:a16="http://schemas.microsoft.com/office/drawing/2014/main" id="{8B6F71BF-DA6D-A29D-3EBE-54BB466FA5E8}"/>
              </a:ext>
            </a:extLst>
          </p:cNvPr>
          <p:cNvSpPr>
            <a:spLocks noGrp="1"/>
          </p:cNvSpPr>
          <p:nvPr>
            <p:ph type="sldNum" sz="quarter" idx="12"/>
          </p:nvPr>
        </p:nvSpPr>
        <p:spPr/>
        <p:txBody>
          <a:bodyPr/>
          <a:lstStyle/>
          <a:p>
            <a:fld id="{611BCEFE-BDF1-493B-A65E-0AA2B9BEEBF0}" type="slidenum">
              <a:rPr lang="zh-TW" altLang="en-US" smtClean="0"/>
              <a:t>17</a:t>
            </a:fld>
            <a:endParaRPr lang="zh-TW" altLang="en-US"/>
          </a:p>
        </p:txBody>
      </p:sp>
    </p:spTree>
    <p:extLst>
      <p:ext uri="{BB962C8B-B14F-4D97-AF65-F5344CB8AC3E}">
        <p14:creationId xmlns:p14="http://schemas.microsoft.com/office/powerpoint/2010/main" val="166801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6DD8692-7E3B-E8DF-2F8E-0FE9F6F8B5D0}"/>
              </a:ext>
            </a:extLst>
          </p:cNvPr>
          <p:cNvSpPr>
            <a:spLocks noGrp="1"/>
          </p:cNvSpPr>
          <p:nvPr>
            <p:ph idx="1"/>
          </p:nvPr>
        </p:nvSpPr>
        <p:spPr/>
        <p:txBody>
          <a:bodyPr>
            <a:normAutofit fontScale="92500" lnSpcReduction="10000"/>
          </a:bodyPr>
          <a:lstStyle/>
          <a:p>
            <a:r>
              <a:rPr lang="en-US" altLang="zh-TW" sz="2000" dirty="0"/>
              <a:t>6.13   </a:t>
            </a:r>
            <a:r>
              <a:rPr lang="en-US" altLang="zh-TW" sz="2000" dirty="0">
                <a:solidFill>
                  <a:srgbClr val="FF0000"/>
                </a:solidFill>
                <a:effectLst/>
                <a:latin typeface="Times New Roman" panose="02020603050405020304" pitchFamily="18" charset="0"/>
                <a:ea typeface="Times New Roman" panose="02020603050405020304" pitchFamily="18" charset="0"/>
              </a:rPr>
              <a:t>Regular</a:t>
            </a:r>
            <a:r>
              <a:rPr lang="en-US" altLang="zh-TW" sz="2000" spc="-30" dirty="0">
                <a:solidFill>
                  <a:srgbClr val="FF0000"/>
                </a:solidFill>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ongoing</a:t>
            </a:r>
            <a:r>
              <a:rPr lang="en-US" altLang="zh-TW" sz="2000" spc="-50" dirty="0">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chemical</a:t>
            </a:r>
            <a:r>
              <a:rPr lang="en-US" altLang="zh-TW" sz="2000" spc="-55"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and</a:t>
            </a:r>
            <a:r>
              <a:rPr lang="en-US" altLang="zh-TW" sz="2000" spc="-30" dirty="0">
                <a:solidFill>
                  <a:srgbClr val="FF0000"/>
                </a:solidFill>
                <a:effectLst/>
                <a:latin typeface="Times New Roman" panose="02020603050405020304" pitchFamily="18" charset="0"/>
                <a:ea typeface="Times New Roman" panose="02020603050405020304" pitchFamily="18" charset="0"/>
              </a:rPr>
              <a:t> </a:t>
            </a:r>
            <a:r>
              <a:rPr lang="en-US" altLang="zh-TW" sz="2000" dirty="0">
                <a:solidFill>
                  <a:srgbClr val="FF0000"/>
                </a:solidFill>
                <a:effectLst/>
                <a:latin typeface="Times New Roman" panose="02020603050405020304" pitchFamily="18" charset="0"/>
                <a:ea typeface="Times New Roman" panose="02020603050405020304" pitchFamily="18" charset="0"/>
              </a:rPr>
              <a:t>microbial</a:t>
            </a:r>
            <a:r>
              <a:rPr lang="en-US" altLang="zh-TW" sz="2000" spc="-30" dirty="0">
                <a:solidFill>
                  <a:srgbClr val="FF0000"/>
                </a:solidFill>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monitoring</a:t>
            </a:r>
            <a:r>
              <a:rPr lang="en-US" altLang="zh-TW" sz="2000" spc="-5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of</a:t>
            </a:r>
            <a:r>
              <a:rPr lang="en-US" altLang="zh-TW" sz="2000" spc="-3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water</a:t>
            </a:r>
            <a:r>
              <a:rPr lang="en-US" altLang="zh-TW" sz="2000" spc="-3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systems</a:t>
            </a:r>
            <a:r>
              <a:rPr lang="en-US" altLang="zh-TW" sz="2000" spc="-3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should</a:t>
            </a:r>
            <a:r>
              <a:rPr lang="en-US" altLang="zh-TW" sz="2000" spc="-5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be</a:t>
            </a:r>
            <a:r>
              <a:rPr lang="en-US" altLang="zh-TW" sz="2000" spc="-3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performed</a:t>
            </a:r>
            <a:r>
              <a:rPr lang="en-US" altLang="zh-TW" sz="2000" spc="-3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to</a:t>
            </a:r>
            <a:r>
              <a:rPr lang="en-US" altLang="zh-TW" sz="2000" spc="-26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ensure that the water continues to meet compendial expectations. </a:t>
            </a:r>
          </a:p>
          <a:p>
            <a:r>
              <a:rPr lang="en-US" altLang="zh-TW" sz="2000" dirty="0"/>
              <a:t>6.13 </a:t>
            </a:r>
            <a:r>
              <a:rPr lang="zh-TW" altLang="en-US" sz="2000" dirty="0"/>
              <a:t>應</a:t>
            </a:r>
            <a:r>
              <a:rPr lang="zh-TW" altLang="en-US" sz="2000" dirty="0">
                <a:solidFill>
                  <a:srgbClr val="FF0000"/>
                </a:solidFill>
              </a:rPr>
              <a:t>定期</a:t>
            </a:r>
            <a:r>
              <a:rPr lang="zh-TW" altLang="en-US" sz="2000" dirty="0"/>
              <a:t>對水系統進行持續的</a:t>
            </a:r>
            <a:r>
              <a:rPr lang="zh-TW" altLang="en-US" sz="2000" dirty="0">
                <a:solidFill>
                  <a:srgbClr val="FF0000"/>
                </a:solidFill>
              </a:rPr>
              <a:t>化學和微生物</a:t>
            </a:r>
            <a:r>
              <a:rPr lang="zh-TW" altLang="en-US" sz="2000" dirty="0"/>
              <a:t>監測 ，以確保水符合藥典標準規範。</a:t>
            </a:r>
            <a:endParaRPr lang="en-US" altLang="zh-TW" sz="2000" dirty="0">
              <a:effectLst/>
              <a:latin typeface="Times New Roman" panose="02020603050405020304" pitchFamily="18" charset="0"/>
              <a:ea typeface="Times New Roman" panose="02020603050405020304" pitchFamily="18" charset="0"/>
            </a:endParaRPr>
          </a:p>
          <a:p>
            <a:r>
              <a:rPr lang="en-US" altLang="zh-TW" sz="2000" dirty="0">
                <a:solidFill>
                  <a:srgbClr val="FF0000"/>
                </a:solidFill>
                <a:effectLst/>
                <a:latin typeface="Times New Roman" panose="02020603050405020304" pitchFamily="18" charset="0"/>
                <a:ea typeface="Times New Roman" panose="02020603050405020304" pitchFamily="18" charset="0"/>
              </a:rPr>
              <a:t>Alert levels </a:t>
            </a:r>
            <a:r>
              <a:rPr lang="en-US" altLang="zh-TW" sz="2000" dirty="0">
                <a:effectLst/>
                <a:latin typeface="Times New Roman" panose="02020603050405020304" pitchFamily="18" charset="0"/>
                <a:ea typeface="Times New Roman" panose="02020603050405020304" pitchFamily="18" charset="0"/>
              </a:rPr>
              <a:t>should be based on the</a:t>
            </a:r>
            <a:r>
              <a:rPr lang="en-US" altLang="zh-TW" sz="2000" spc="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initial qualification data and thereafter periodically reassessed on data obtained during subsequent re-</a:t>
            </a:r>
            <a:r>
              <a:rPr lang="en-US" altLang="zh-TW" sz="2000" spc="-26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qualifications, routine monitoring, and investigations. </a:t>
            </a:r>
          </a:p>
          <a:p>
            <a:r>
              <a:rPr lang="zh-TW" altLang="en-US" sz="2000" dirty="0">
                <a:solidFill>
                  <a:srgbClr val="FF0000"/>
                </a:solidFill>
              </a:rPr>
              <a:t>警報級別</a:t>
            </a:r>
            <a:r>
              <a:rPr lang="zh-TW" altLang="en-US" sz="2000" dirty="0"/>
              <a:t>應基於初始鑒定數據，此後，定期對隨後重新認證期間獲得的數據進行重新評估、常規監測。</a:t>
            </a:r>
            <a:endParaRPr lang="en-US" altLang="zh-TW" sz="2000" dirty="0">
              <a:effectLst/>
              <a:latin typeface="Times New Roman" panose="02020603050405020304" pitchFamily="18" charset="0"/>
              <a:ea typeface="Times New Roman" panose="02020603050405020304" pitchFamily="18" charset="0"/>
            </a:endParaRPr>
          </a:p>
          <a:p>
            <a:r>
              <a:rPr lang="en-US" altLang="zh-TW" sz="2000" dirty="0">
                <a:effectLst/>
                <a:latin typeface="Times New Roman" panose="02020603050405020304" pitchFamily="18" charset="0"/>
                <a:ea typeface="Times New Roman" panose="02020603050405020304" pitchFamily="18" charset="0"/>
              </a:rPr>
              <a:t>Review of ongoing monitoring data should be</a:t>
            </a:r>
            <a:r>
              <a:rPr lang="en-US" altLang="zh-TW" sz="2000" spc="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carried</a:t>
            </a:r>
            <a:r>
              <a:rPr lang="en-US" altLang="zh-TW" sz="2000" spc="-2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out</a:t>
            </a:r>
            <a:r>
              <a:rPr lang="en-US" altLang="zh-TW" sz="2000" spc="-2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to</a:t>
            </a:r>
            <a:r>
              <a:rPr lang="en-US" altLang="zh-TW" sz="2000" spc="-2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identify</a:t>
            </a:r>
            <a:r>
              <a:rPr lang="en-US" altLang="zh-TW" sz="2000" spc="-3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any</a:t>
            </a:r>
            <a:r>
              <a:rPr lang="en-US" altLang="zh-TW" sz="2000" spc="-2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adverse</a:t>
            </a:r>
            <a:r>
              <a:rPr lang="en-US" altLang="zh-TW" sz="2000" spc="-1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trend</a:t>
            </a:r>
            <a:r>
              <a:rPr lang="en-US" altLang="zh-TW" sz="2000" spc="-3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in</a:t>
            </a:r>
            <a:r>
              <a:rPr lang="en-US" altLang="zh-TW" sz="2000" spc="-1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system</a:t>
            </a:r>
            <a:r>
              <a:rPr lang="en-US" altLang="zh-TW" sz="2000" spc="-1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performance.</a:t>
            </a:r>
          </a:p>
          <a:p>
            <a:r>
              <a:rPr lang="zh-TW" altLang="en-US" sz="2000" dirty="0"/>
              <a:t>應對持續監測數據進行審查，以辨別系統性能的任何不利趨勢。</a:t>
            </a:r>
            <a:endParaRPr lang="en-US" altLang="zh-TW" sz="2000" dirty="0">
              <a:effectLst/>
              <a:latin typeface="Times New Roman" panose="02020603050405020304" pitchFamily="18" charset="0"/>
              <a:ea typeface="Times New Roman" panose="02020603050405020304" pitchFamily="18" charset="0"/>
            </a:endParaRPr>
          </a:p>
          <a:p>
            <a:r>
              <a:rPr lang="en-US" altLang="zh-TW" sz="2000" dirty="0">
                <a:solidFill>
                  <a:srgbClr val="00B050"/>
                </a:solidFill>
                <a:effectLst/>
                <a:latin typeface="Times New Roman" panose="02020603050405020304" pitchFamily="18" charset="0"/>
                <a:ea typeface="Times New Roman" panose="02020603050405020304" pitchFamily="18" charset="0"/>
              </a:rPr>
              <a:t>Sampling</a:t>
            </a:r>
            <a:r>
              <a:rPr lang="en-US" altLang="zh-TW" sz="2000" spc="-25" dirty="0">
                <a:solidFill>
                  <a:srgbClr val="00B050"/>
                </a:solidFill>
                <a:effectLst/>
                <a:latin typeface="Times New Roman" panose="02020603050405020304" pitchFamily="18" charset="0"/>
                <a:ea typeface="Times New Roman" panose="02020603050405020304" pitchFamily="18" charset="0"/>
              </a:rPr>
              <a:t> </a:t>
            </a:r>
            <a:r>
              <a:rPr lang="en-US" altLang="zh-TW" sz="2000" dirty="0" err="1">
                <a:solidFill>
                  <a:srgbClr val="00B050"/>
                </a:solidFill>
                <a:effectLst/>
                <a:latin typeface="Times New Roman" panose="02020603050405020304" pitchFamily="18" charset="0"/>
                <a:ea typeface="Times New Roman" panose="02020603050405020304" pitchFamily="18" charset="0"/>
              </a:rPr>
              <a:t>programmes</a:t>
            </a:r>
            <a:r>
              <a:rPr lang="en-US" altLang="zh-TW" sz="2000" spc="-10" dirty="0">
                <a:solidFill>
                  <a:srgbClr val="00B050"/>
                </a:solidFill>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should</a:t>
            </a:r>
            <a:r>
              <a:rPr lang="en-US" altLang="zh-TW" sz="2000" spc="-2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reflect</a:t>
            </a:r>
            <a:r>
              <a:rPr lang="en-US" altLang="zh-TW" sz="2000" spc="-26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the</a:t>
            </a:r>
            <a:r>
              <a:rPr lang="en-US" altLang="zh-TW" sz="2000" spc="-3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requirements</a:t>
            </a:r>
            <a:r>
              <a:rPr lang="en-US" altLang="zh-TW" sz="2000" spc="-2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of</a:t>
            </a:r>
            <a:r>
              <a:rPr lang="en-US" altLang="zh-TW" sz="2000" spc="-2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the</a:t>
            </a:r>
            <a:r>
              <a:rPr lang="en-US" altLang="zh-TW" sz="2000" spc="-1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CCS</a:t>
            </a:r>
            <a:r>
              <a:rPr lang="en-US" altLang="zh-TW" sz="2000" spc="-2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and</a:t>
            </a:r>
            <a:r>
              <a:rPr lang="en-US" altLang="zh-TW" sz="2000" spc="-3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should</a:t>
            </a:r>
            <a:r>
              <a:rPr lang="en-US" altLang="zh-TW" sz="2000" spc="-3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include</a:t>
            </a:r>
            <a:r>
              <a:rPr lang="en-US" altLang="zh-TW" sz="2000" spc="-1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all</a:t>
            </a:r>
            <a:r>
              <a:rPr lang="en-US" altLang="zh-TW" sz="2000" spc="-25" dirty="0">
                <a:effectLst/>
                <a:latin typeface="Times New Roman" panose="02020603050405020304" pitchFamily="18" charset="0"/>
                <a:ea typeface="Times New Roman" panose="02020603050405020304" pitchFamily="18" charset="0"/>
              </a:rPr>
              <a:t> </a:t>
            </a:r>
            <a:r>
              <a:rPr lang="en-US" altLang="zh-TW" sz="2000" dirty="0">
                <a:solidFill>
                  <a:srgbClr val="00B050"/>
                </a:solidFill>
                <a:effectLst/>
                <a:latin typeface="Times New Roman" panose="02020603050405020304" pitchFamily="18" charset="0"/>
                <a:ea typeface="Times New Roman" panose="02020603050405020304" pitchFamily="18" charset="0"/>
              </a:rPr>
              <a:t>outlets</a:t>
            </a:r>
            <a:r>
              <a:rPr lang="en-US" altLang="zh-TW" sz="2000" spc="-10" dirty="0">
                <a:solidFill>
                  <a:srgbClr val="00B050"/>
                </a:solidFill>
                <a:effectLst/>
                <a:latin typeface="Times New Roman" panose="02020603050405020304" pitchFamily="18" charset="0"/>
                <a:ea typeface="Times New Roman" panose="02020603050405020304" pitchFamily="18" charset="0"/>
              </a:rPr>
              <a:t> </a:t>
            </a:r>
            <a:r>
              <a:rPr lang="en-US" altLang="zh-TW" sz="2000" dirty="0">
                <a:solidFill>
                  <a:srgbClr val="00B050"/>
                </a:solidFill>
                <a:effectLst/>
                <a:latin typeface="Times New Roman" panose="02020603050405020304" pitchFamily="18" charset="0"/>
                <a:ea typeface="Times New Roman" panose="02020603050405020304" pitchFamily="18" charset="0"/>
              </a:rPr>
              <a:t>and</a:t>
            </a:r>
            <a:r>
              <a:rPr lang="en-US" altLang="zh-TW" sz="2000" spc="-20" dirty="0">
                <a:solidFill>
                  <a:srgbClr val="00B050"/>
                </a:solidFill>
                <a:effectLst/>
                <a:latin typeface="Times New Roman" panose="02020603050405020304" pitchFamily="18" charset="0"/>
                <a:ea typeface="Times New Roman" panose="02020603050405020304" pitchFamily="18" charset="0"/>
              </a:rPr>
              <a:t> </a:t>
            </a:r>
            <a:r>
              <a:rPr lang="en-US" altLang="zh-TW" sz="2000" dirty="0">
                <a:solidFill>
                  <a:srgbClr val="00B050"/>
                </a:solidFill>
                <a:effectLst/>
                <a:latin typeface="Times New Roman" panose="02020603050405020304" pitchFamily="18" charset="0"/>
                <a:ea typeface="Times New Roman" panose="02020603050405020304" pitchFamily="18" charset="0"/>
              </a:rPr>
              <a:t>points</a:t>
            </a:r>
            <a:r>
              <a:rPr lang="en-US" altLang="zh-TW" sz="2000" spc="-15" dirty="0">
                <a:solidFill>
                  <a:srgbClr val="00B050"/>
                </a:solidFill>
                <a:effectLst/>
                <a:latin typeface="Times New Roman" panose="02020603050405020304" pitchFamily="18" charset="0"/>
                <a:ea typeface="Times New Roman" panose="02020603050405020304" pitchFamily="18" charset="0"/>
              </a:rPr>
              <a:t> </a:t>
            </a:r>
            <a:r>
              <a:rPr lang="en-US" altLang="zh-TW" sz="2000" dirty="0">
                <a:solidFill>
                  <a:srgbClr val="00B050"/>
                </a:solidFill>
                <a:effectLst/>
                <a:latin typeface="Times New Roman" panose="02020603050405020304" pitchFamily="18" charset="0"/>
                <a:ea typeface="Times New Roman" panose="02020603050405020304" pitchFamily="18" charset="0"/>
              </a:rPr>
              <a:t>of</a:t>
            </a:r>
            <a:r>
              <a:rPr lang="en-US" altLang="zh-TW" sz="2000" spc="-15" dirty="0">
                <a:solidFill>
                  <a:srgbClr val="00B050"/>
                </a:solidFill>
                <a:effectLst/>
                <a:latin typeface="Times New Roman" panose="02020603050405020304" pitchFamily="18" charset="0"/>
                <a:ea typeface="Times New Roman" panose="02020603050405020304" pitchFamily="18" charset="0"/>
              </a:rPr>
              <a:t> </a:t>
            </a:r>
            <a:r>
              <a:rPr lang="en-US" altLang="zh-TW" sz="2000" dirty="0">
                <a:solidFill>
                  <a:srgbClr val="00B050"/>
                </a:solidFill>
                <a:effectLst/>
                <a:latin typeface="Times New Roman" panose="02020603050405020304" pitchFamily="18" charset="0"/>
                <a:ea typeface="Times New Roman" panose="02020603050405020304" pitchFamily="18" charset="0"/>
              </a:rPr>
              <a:t>use</a:t>
            </a:r>
            <a:r>
              <a:rPr lang="en-US" altLang="zh-TW" sz="2000" dirty="0">
                <a:effectLst/>
                <a:latin typeface="Times New Roman" panose="02020603050405020304" pitchFamily="18" charset="0"/>
                <a:ea typeface="Times New Roman" panose="02020603050405020304" pitchFamily="18" charset="0"/>
              </a:rPr>
              <a:t>,</a:t>
            </a:r>
            <a:r>
              <a:rPr lang="en-US" altLang="zh-TW" sz="2000" spc="-3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at</a:t>
            </a:r>
            <a:r>
              <a:rPr lang="en-US" altLang="zh-TW" sz="2000" spc="-25" dirty="0">
                <a:effectLst/>
                <a:latin typeface="Times New Roman" panose="02020603050405020304" pitchFamily="18" charset="0"/>
                <a:ea typeface="Times New Roman" panose="02020603050405020304" pitchFamily="18" charset="0"/>
              </a:rPr>
              <a:t> </a:t>
            </a:r>
            <a:r>
              <a:rPr lang="en-US" altLang="zh-TW" sz="2000" dirty="0">
                <a:solidFill>
                  <a:srgbClr val="00B050"/>
                </a:solidFill>
                <a:effectLst/>
                <a:latin typeface="Times New Roman" panose="02020603050405020304" pitchFamily="18" charset="0"/>
                <a:ea typeface="Times New Roman" panose="02020603050405020304" pitchFamily="18" charset="0"/>
              </a:rPr>
              <a:t>a</a:t>
            </a:r>
            <a:r>
              <a:rPr lang="en-US" altLang="zh-TW" sz="2000" spc="-30" dirty="0">
                <a:solidFill>
                  <a:srgbClr val="00B050"/>
                </a:solidFill>
                <a:effectLst/>
                <a:latin typeface="Times New Roman" panose="02020603050405020304" pitchFamily="18" charset="0"/>
                <a:ea typeface="Times New Roman" panose="02020603050405020304" pitchFamily="18" charset="0"/>
              </a:rPr>
              <a:t> </a:t>
            </a:r>
            <a:r>
              <a:rPr lang="en-US" altLang="zh-TW" sz="2000" dirty="0">
                <a:solidFill>
                  <a:srgbClr val="00B050"/>
                </a:solidFill>
                <a:effectLst/>
                <a:latin typeface="Times New Roman" panose="02020603050405020304" pitchFamily="18" charset="0"/>
                <a:ea typeface="Times New Roman" panose="02020603050405020304" pitchFamily="18" charset="0"/>
              </a:rPr>
              <a:t>specified</a:t>
            </a:r>
            <a:r>
              <a:rPr lang="en-US" altLang="zh-TW" sz="2000" spc="-30" dirty="0">
                <a:solidFill>
                  <a:srgbClr val="00B050"/>
                </a:solidFill>
                <a:effectLst/>
                <a:latin typeface="Times New Roman" panose="02020603050405020304" pitchFamily="18" charset="0"/>
                <a:ea typeface="Times New Roman" panose="02020603050405020304" pitchFamily="18" charset="0"/>
              </a:rPr>
              <a:t> </a:t>
            </a:r>
            <a:r>
              <a:rPr lang="en-US" altLang="zh-TW" sz="2000" dirty="0">
                <a:solidFill>
                  <a:srgbClr val="00B050"/>
                </a:solidFill>
                <a:effectLst/>
                <a:latin typeface="Times New Roman" panose="02020603050405020304" pitchFamily="18" charset="0"/>
                <a:ea typeface="Times New Roman" panose="02020603050405020304" pitchFamily="18" charset="0"/>
              </a:rPr>
              <a:t>interval</a:t>
            </a:r>
            <a:r>
              <a:rPr lang="en-US" altLang="zh-TW" sz="2000" dirty="0">
                <a:effectLst/>
                <a:latin typeface="Times New Roman" panose="02020603050405020304" pitchFamily="18" charset="0"/>
                <a:ea typeface="Times New Roman" panose="02020603050405020304" pitchFamily="18" charset="0"/>
              </a:rPr>
              <a:t>,</a:t>
            </a:r>
            <a:r>
              <a:rPr lang="en-US" altLang="zh-TW" sz="2000" spc="-3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to</a:t>
            </a:r>
            <a:r>
              <a:rPr lang="en-US" altLang="zh-TW" sz="2000" spc="-26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ensure that representative water samples are obtained for analysis on a regular basis. </a:t>
            </a:r>
            <a:endParaRPr lang="en-US" altLang="zh-TW" sz="2000" dirty="0"/>
          </a:p>
          <a:p>
            <a:r>
              <a:rPr lang="zh-TW" altLang="en-US" sz="2000" dirty="0">
                <a:solidFill>
                  <a:srgbClr val="00B050"/>
                </a:solidFill>
              </a:rPr>
              <a:t>取樣方案</a:t>
            </a:r>
            <a:r>
              <a:rPr lang="zh-TW" altLang="en-US" sz="2000" dirty="0"/>
              <a:t>應反應 </a:t>
            </a:r>
            <a:r>
              <a:rPr lang="en-US" altLang="zh-TW" sz="2000" dirty="0"/>
              <a:t>CCS </a:t>
            </a:r>
            <a:r>
              <a:rPr lang="zh-TW" altLang="en-US" sz="2000" dirty="0"/>
              <a:t>的要求，並按</a:t>
            </a:r>
            <a:r>
              <a:rPr lang="zh-TW" altLang="en-US" sz="2000" dirty="0">
                <a:solidFill>
                  <a:srgbClr val="00B050"/>
                </a:solidFill>
              </a:rPr>
              <a:t>規定的時間間隔</a:t>
            </a:r>
            <a:r>
              <a:rPr lang="zh-TW" altLang="en-US" sz="2000" dirty="0"/>
              <a:t>包括所有</a:t>
            </a:r>
            <a:r>
              <a:rPr lang="zh-TW" altLang="en-US" sz="2000" dirty="0">
                <a:solidFill>
                  <a:srgbClr val="00B050"/>
                </a:solidFill>
              </a:rPr>
              <a:t>出口和使用點</a:t>
            </a:r>
            <a:r>
              <a:rPr lang="zh-TW" altLang="en-US" sz="2000" dirty="0"/>
              <a:t>， 以確保定期獲得具有代表性的樣本進行分析。</a:t>
            </a:r>
            <a:endParaRPr lang="en-US" altLang="zh-TW" sz="2000" dirty="0">
              <a:effectLst/>
              <a:latin typeface="Times New Roman" panose="02020603050405020304" pitchFamily="18" charset="0"/>
              <a:ea typeface="Times New Roman" panose="02020603050405020304" pitchFamily="18" charset="0"/>
            </a:endParaRPr>
          </a:p>
          <a:p>
            <a:r>
              <a:rPr lang="en-US" altLang="zh-TW" sz="2000" dirty="0">
                <a:solidFill>
                  <a:srgbClr val="00B050"/>
                </a:solidFill>
                <a:effectLst/>
                <a:latin typeface="Times New Roman" panose="02020603050405020304" pitchFamily="18" charset="0"/>
                <a:ea typeface="Times New Roman" panose="02020603050405020304" pitchFamily="18" charset="0"/>
              </a:rPr>
              <a:t>Sample plans</a:t>
            </a:r>
            <a:r>
              <a:rPr lang="en-US" altLang="zh-TW" sz="2000" spc="5" dirty="0">
                <a:solidFill>
                  <a:srgbClr val="00B050"/>
                </a:solidFill>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should be based on the qualification data, should consider the </a:t>
            </a:r>
            <a:r>
              <a:rPr lang="en-US" altLang="zh-TW" sz="2000" dirty="0">
                <a:solidFill>
                  <a:srgbClr val="00B050"/>
                </a:solidFill>
                <a:effectLst/>
                <a:latin typeface="Times New Roman" panose="02020603050405020304" pitchFamily="18" charset="0"/>
                <a:ea typeface="Times New Roman" panose="02020603050405020304" pitchFamily="18" charset="0"/>
              </a:rPr>
              <a:t>potential worst case</a:t>
            </a:r>
            <a:r>
              <a:rPr lang="en-US" altLang="zh-TW" sz="2000" dirty="0">
                <a:effectLst/>
                <a:latin typeface="Times New Roman" panose="02020603050405020304" pitchFamily="18" charset="0"/>
                <a:ea typeface="Times New Roman" panose="02020603050405020304" pitchFamily="18" charset="0"/>
              </a:rPr>
              <a:t> sampling locations</a:t>
            </a:r>
            <a:r>
              <a:rPr lang="en-US" altLang="zh-TW" sz="2000" spc="-26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and</a:t>
            </a:r>
            <a:r>
              <a:rPr lang="en-US" altLang="zh-TW" sz="2000" spc="-5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should</a:t>
            </a:r>
            <a:r>
              <a:rPr lang="en-US" altLang="zh-TW" sz="2000" spc="-5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ensure</a:t>
            </a:r>
            <a:r>
              <a:rPr lang="en-US" altLang="zh-TW" sz="2000" spc="-5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that</a:t>
            </a:r>
            <a:r>
              <a:rPr lang="en-US" altLang="zh-TW" sz="2000" spc="-5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at</a:t>
            </a:r>
            <a:r>
              <a:rPr lang="en-US" altLang="zh-TW" sz="2000" spc="-5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least</a:t>
            </a:r>
            <a:r>
              <a:rPr lang="en-US" altLang="zh-TW" sz="2000" spc="-5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one</a:t>
            </a:r>
            <a:r>
              <a:rPr lang="en-US" altLang="zh-TW" sz="2000" spc="-5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representative</a:t>
            </a:r>
            <a:r>
              <a:rPr lang="en-US" altLang="zh-TW" sz="2000" spc="-5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sample</a:t>
            </a:r>
            <a:r>
              <a:rPr lang="en-US" altLang="zh-TW" sz="2000" spc="-5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is</a:t>
            </a:r>
            <a:r>
              <a:rPr lang="en-US" altLang="zh-TW" sz="2000" spc="-5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included</a:t>
            </a:r>
            <a:r>
              <a:rPr lang="en-US" altLang="zh-TW" sz="2000" spc="-5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every</a:t>
            </a:r>
            <a:r>
              <a:rPr lang="en-US" altLang="zh-TW" sz="2000" spc="-5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day</a:t>
            </a:r>
            <a:r>
              <a:rPr lang="en-US" altLang="zh-TW" sz="2000" spc="-3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of</a:t>
            </a:r>
            <a:r>
              <a:rPr lang="en-US" altLang="zh-TW" sz="2000" spc="-5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the</a:t>
            </a:r>
            <a:r>
              <a:rPr lang="en-US" altLang="zh-TW" sz="2000" spc="-4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water</a:t>
            </a:r>
            <a:r>
              <a:rPr lang="en-US" altLang="zh-TW" sz="2000" spc="-5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that</a:t>
            </a:r>
            <a:r>
              <a:rPr lang="en-US" altLang="zh-TW" sz="2000" spc="-5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is</a:t>
            </a:r>
            <a:r>
              <a:rPr lang="en-US" altLang="zh-TW" sz="2000" spc="-5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used</a:t>
            </a:r>
            <a:r>
              <a:rPr lang="en-US" altLang="zh-TW" sz="2000" spc="-260"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for</a:t>
            </a:r>
            <a:r>
              <a:rPr lang="en-US" altLang="zh-TW" sz="2000" spc="-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manufacturing</a:t>
            </a:r>
            <a:r>
              <a:rPr lang="en-US" altLang="zh-TW" sz="2000" spc="-15" dirty="0">
                <a:effectLst/>
                <a:latin typeface="Times New Roman" panose="02020603050405020304" pitchFamily="18" charset="0"/>
                <a:ea typeface="Times New Roman" panose="02020603050405020304" pitchFamily="18" charset="0"/>
              </a:rPr>
              <a:t> </a:t>
            </a:r>
            <a:r>
              <a:rPr lang="en-US" altLang="zh-TW" sz="2000" dirty="0">
                <a:effectLst/>
                <a:latin typeface="Times New Roman" panose="02020603050405020304" pitchFamily="18" charset="0"/>
                <a:ea typeface="Times New Roman" panose="02020603050405020304" pitchFamily="18" charset="0"/>
              </a:rPr>
              <a:t>processes.</a:t>
            </a:r>
            <a:endParaRPr lang="zh-TW" altLang="zh-TW" sz="2000" dirty="0">
              <a:effectLst/>
              <a:latin typeface="Times New Roman" panose="02020603050405020304" pitchFamily="18" charset="0"/>
              <a:ea typeface="Times New Roman" panose="02020603050405020304" pitchFamily="18" charset="0"/>
            </a:endParaRPr>
          </a:p>
          <a:p>
            <a:r>
              <a:rPr lang="zh-TW" altLang="en-US" sz="2200" dirty="0">
                <a:solidFill>
                  <a:srgbClr val="00B050"/>
                </a:solidFill>
              </a:rPr>
              <a:t>抽樣計劃</a:t>
            </a:r>
            <a:r>
              <a:rPr lang="zh-TW" altLang="en-US" sz="2200" dirty="0"/>
              <a:t>應基於數據驗證，且考慮</a:t>
            </a:r>
            <a:r>
              <a:rPr lang="zh-TW" altLang="en-US" sz="2200" dirty="0">
                <a:solidFill>
                  <a:srgbClr val="00B050"/>
                </a:solidFill>
              </a:rPr>
              <a:t>潛在最壞情況</a:t>
            </a:r>
            <a:r>
              <a:rPr lang="zh-TW" altLang="en-US" sz="2200" dirty="0"/>
              <a:t>抽樣地點， 並確保每天至少包括一個代表性的樣品，於製造流程。</a:t>
            </a:r>
          </a:p>
          <a:p>
            <a:endParaRPr lang="zh-TW" altLang="en-US" dirty="0"/>
          </a:p>
        </p:txBody>
      </p:sp>
      <p:sp>
        <p:nvSpPr>
          <p:cNvPr id="4" name="投影片編號版面配置區 3">
            <a:extLst>
              <a:ext uri="{FF2B5EF4-FFF2-40B4-BE49-F238E27FC236}">
                <a16:creationId xmlns:a16="http://schemas.microsoft.com/office/drawing/2014/main" id="{59500107-166D-5A66-2111-A4E7A82D7651}"/>
              </a:ext>
            </a:extLst>
          </p:cNvPr>
          <p:cNvSpPr>
            <a:spLocks noGrp="1"/>
          </p:cNvSpPr>
          <p:nvPr>
            <p:ph type="sldNum" sz="quarter" idx="12"/>
          </p:nvPr>
        </p:nvSpPr>
        <p:spPr/>
        <p:txBody>
          <a:bodyPr/>
          <a:lstStyle/>
          <a:p>
            <a:fld id="{611BCEFE-BDF1-493B-A65E-0AA2B9BEEBF0}" type="slidenum">
              <a:rPr lang="zh-TW" altLang="en-US" smtClean="0"/>
              <a:t>18</a:t>
            </a:fld>
            <a:endParaRPr lang="zh-TW" altLang="en-US"/>
          </a:p>
        </p:txBody>
      </p:sp>
    </p:spTree>
    <p:extLst>
      <p:ext uri="{BB962C8B-B14F-4D97-AF65-F5344CB8AC3E}">
        <p14:creationId xmlns:p14="http://schemas.microsoft.com/office/powerpoint/2010/main" val="2037107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1866013-1745-7E90-980F-89F619F15CA7}"/>
              </a:ext>
            </a:extLst>
          </p:cNvPr>
          <p:cNvSpPr>
            <a:spLocks noGrp="1"/>
          </p:cNvSpPr>
          <p:nvPr>
            <p:ph idx="1"/>
          </p:nvPr>
        </p:nvSpPr>
        <p:spPr/>
        <p:txBody>
          <a:bodyPr>
            <a:normAutofit/>
          </a:bodyPr>
          <a:lstStyle/>
          <a:p>
            <a:r>
              <a:rPr lang="en-US" altLang="zh-TW" sz="2000" dirty="0"/>
              <a:t>6.14	Alert level excursions should be documented and reviewed, and include an investigation to determine whether the excursion is a single (isolated) event or if results are indicative of an adverse trend or system deterioration. </a:t>
            </a:r>
          </a:p>
          <a:p>
            <a:r>
              <a:rPr lang="en-US" altLang="zh-TW" sz="2000" dirty="0"/>
              <a:t>6.14 </a:t>
            </a:r>
            <a:r>
              <a:rPr lang="zh-TW" altLang="en-US" sz="2000" dirty="0"/>
              <a:t>警報級別產生偏移，應記錄和審查，包括調查以確定偏移是否為單個（孤立的）事件，或者結果是否表明不利趨勢或系統惡化。</a:t>
            </a:r>
            <a:endParaRPr lang="en-US" altLang="zh-TW" sz="2000" dirty="0"/>
          </a:p>
          <a:p>
            <a:r>
              <a:rPr lang="en-US" altLang="zh-TW" sz="2000" dirty="0"/>
              <a:t>Each action limit excursion should be investigated to determine the probable root causes and any potential impact on the quality of products and manufacturing processes as a result of the use of the water.</a:t>
            </a:r>
          </a:p>
          <a:p>
            <a:r>
              <a:rPr lang="zh-TW" altLang="en-US" sz="2000" dirty="0"/>
              <a:t>應</a:t>
            </a:r>
            <a:r>
              <a:rPr lang="zh-TW" altLang="en-US" sz="2000" dirty="0">
                <a:solidFill>
                  <a:srgbClr val="FF0000"/>
                </a:solidFill>
              </a:rPr>
              <a:t>調查</a:t>
            </a:r>
            <a:r>
              <a:rPr lang="zh-TW" altLang="en-US" sz="2000" dirty="0"/>
              <a:t>每個</a:t>
            </a:r>
            <a:r>
              <a:rPr lang="zh-TW" altLang="en-US" sz="2000" dirty="0">
                <a:solidFill>
                  <a:srgbClr val="FF0000"/>
                </a:solidFill>
              </a:rPr>
              <a:t>行動限值偏差</a:t>
            </a:r>
            <a:r>
              <a:rPr lang="zh-TW" altLang="en-US" sz="2000" dirty="0"/>
              <a:t>，以確定可能的根本原因以及由於使用水而對產品品質和製造過程的任何潛在影響。</a:t>
            </a:r>
            <a:endParaRPr lang="en-US" altLang="zh-TW" sz="2000" dirty="0"/>
          </a:p>
          <a:p>
            <a:r>
              <a:rPr lang="en-US" altLang="zh-TW" sz="2000" dirty="0"/>
              <a:t>6.15	WFI systems should include </a:t>
            </a:r>
            <a:r>
              <a:rPr lang="en-US" altLang="zh-TW" sz="2000" dirty="0">
                <a:solidFill>
                  <a:srgbClr val="00B050"/>
                </a:solidFill>
              </a:rPr>
              <a:t>continuous monitoring systems such as Total Organic Carbon (TOC) and conductivity</a:t>
            </a:r>
            <a:r>
              <a:rPr lang="en-US" altLang="zh-TW" sz="2000" dirty="0"/>
              <a:t>, as these may give a better indication of overall system performance than discrete sampling. Sensor locations should be based on risk.</a:t>
            </a:r>
          </a:p>
          <a:p>
            <a:r>
              <a:rPr lang="en-US" altLang="zh-TW" sz="2000" dirty="0"/>
              <a:t>6.15 WFI</a:t>
            </a:r>
            <a:r>
              <a:rPr lang="zh-TW" altLang="en-US" sz="2000" dirty="0"/>
              <a:t>系統應包括</a:t>
            </a:r>
            <a:r>
              <a:rPr lang="zh-TW" altLang="en-US" sz="2000" dirty="0">
                <a:solidFill>
                  <a:srgbClr val="00B050"/>
                </a:solidFill>
              </a:rPr>
              <a:t>連續監測系統，如總有機碳（</a:t>
            </a:r>
            <a:r>
              <a:rPr lang="en-US" altLang="zh-TW" sz="2000" dirty="0">
                <a:solidFill>
                  <a:srgbClr val="00B050"/>
                </a:solidFill>
              </a:rPr>
              <a:t>TOC</a:t>
            </a:r>
            <a:r>
              <a:rPr lang="zh-TW" altLang="en-US" sz="2000" dirty="0">
                <a:solidFill>
                  <a:srgbClr val="00B050"/>
                </a:solidFill>
              </a:rPr>
              <a:t>）和電導率</a:t>
            </a:r>
            <a:r>
              <a:rPr lang="zh-TW" altLang="en-US" sz="2000" dirty="0"/>
              <a:t>，因為這些系統可能比離散採樣更好地指標整體系統性能。感測器位置應基於風險上。</a:t>
            </a:r>
          </a:p>
          <a:p>
            <a:endParaRPr lang="en-US" altLang="zh-TW" sz="2000" dirty="0"/>
          </a:p>
          <a:p>
            <a:endParaRPr lang="zh-TW" altLang="en-US" dirty="0"/>
          </a:p>
        </p:txBody>
      </p:sp>
      <p:sp>
        <p:nvSpPr>
          <p:cNvPr id="4" name="投影片編號版面配置區 3">
            <a:extLst>
              <a:ext uri="{FF2B5EF4-FFF2-40B4-BE49-F238E27FC236}">
                <a16:creationId xmlns:a16="http://schemas.microsoft.com/office/drawing/2014/main" id="{586B472E-3E97-8E4D-FC0E-78A5CEF5EC4A}"/>
              </a:ext>
            </a:extLst>
          </p:cNvPr>
          <p:cNvSpPr>
            <a:spLocks noGrp="1"/>
          </p:cNvSpPr>
          <p:nvPr>
            <p:ph type="sldNum" sz="quarter" idx="12"/>
          </p:nvPr>
        </p:nvSpPr>
        <p:spPr/>
        <p:txBody>
          <a:bodyPr/>
          <a:lstStyle/>
          <a:p>
            <a:fld id="{611BCEFE-BDF1-493B-A65E-0AA2B9BEEBF0}" type="slidenum">
              <a:rPr lang="zh-TW" altLang="en-US" smtClean="0"/>
              <a:t>19</a:t>
            </a:fld>
            <a:endParaRPr lang="zh-TW" altLang="en-US"/>
          </a:p>
        </p:txBody>
      </p:sp>
    </p:spTree>
    <p:extLst>
      <p:ext uri="{BB962C8B-B14F-4D97-AF65-F5344CB8AC3E}">
        <p14:creationId xmlns:p14="http://schemas.microsoft.com/office/powerpoint/2010/main" val="181746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15C445-D823-CAFE-5939-8B3705749314}"/>
              </a:ext>
            </a:extLst>
          </p:cNvPr>
          <p:cNvSpPr>
            <a:spLocks noGrp="1"/>
          </p:cNvSpPr>
          <p:nvPr>
            <p:ph type="title"/>
          </p:nvPr>
        </p:nvSpPr>
        <p:spPr/>
        <p:txBody>
          <a:bodyPr/>
          <a:lstStyle/>
          <a:p>
            <a:r>
              <a:rPr lang="zh-TW" altLang="en-US">
                <a:latin typeface="標楷體" panose="03000509000000000000" pitchFamily="65" charset="-120"/>
                <a:ea typeface="標楷體" panose="03000509000000000000" pitchFamily="65" charset="-120"/>
              </a:rPr>
              <a:t>關於友德國際</a:t>
            </a:r>
            <a:endParaRPr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1161E701-FBCF-EED7-6B46-4C2140E0557C}"/>
              </a:ext>
            </a:extLst>
          </p:cNvPr>
          <p:cNvSpPr>
            <a:spLocks noGrp="1"/>
          </p:cNvSpPr>
          <p:nvPr>
            <p:ph idx="1"/>
          </p:nvPr>
        </p:nvSpPr>
        <p:spPr/>
        <p:txBody>
          <a:bodyPr/>
          <a:lstStyle/>
          <a:p>
            <a:pPr marL="0" indent="0">
              <a:buNone/>
            </a:pPr>
            <a:r>
              <a:rPr lang="zh-TW" altLang="en-US" dirty="0"/>
              <a:t>友德國際為台灣生技研發設備與製藥設備指標性專業代理商，主要業務為代理國外知名製藥設備及研發品管設備，多年來在業界已建立良好口碑，現有客戶包括</a:t>
            </a:r>
            <a:r>
              <a:rPr lang="zh-TW" altLang="en-US" b="1" dirty="0"/>
              <a:t>國光生技、永信藥品、台灣東洋、台灣神隆、台灣微脂體、藥華醫藥、永昕生物</a:t>
            </a:r>
            <a:r>
              <a:rPr lang="en-US" altLang="zh-TW" dirty="0"/>
              <a:t>…</a:t>
            </a:r>
            <a:r>
              <a:rPr lang="zh-TW" altLang="en-US" dirty="0"/>
              <a:t>等國際級知名製藥及生技公司。研發品管設備亦廣泛使用於各大學及國家研究單位，每年亦固定舉辦產品技術說明會，期待透過新技術的引進和國內生技及製藥業共同成長。目前除台北總公司外，亦設有台中、台南及高雄分公司，各單位皆有完整的業務銷售及產品維修部門可提供客戶完備的技術諮詢及服務。</a:t>
            </a:r>
            <a:endParaRPr lang="en-US" altLang="zh-TW" dirty="0"/>
          </a:p>
          <a:p>
            <a:pPr marL="0" indent="0" algn="r">
              <a:buNone/>
            </a:pPr>
            <a:r>
              <a:rPr lang="zh-TW" altLang="en-US" dirty="0">
                <a:hlinkClick r:id="rId2"/>
              </a:rPr>
              <a:t>更多商品可見</a:t>
            </a:r>
            <a:r>
              <a:rPr lang="en-US" altLang="zh-TW" dirty="0">
                <a:hlinkClick r:id="rId2"/>
              </a:rPr>
              <a:t>YouTube</a:t>
            </a:r>
            <a:r>
              <a:rPr lang="zh-TW" altLang="en-US" dirty="0">
                <a:hlinkClick r:id="rId2"/>
              </a:rPr>
              <a:t>介紹</a:t>
            </a:r>
            <a:endParaRPr lang="en-US" altLang="zh-TW" dirty="0"/>
          </a:p>
          <a:p>
            <a:pPr marL="0" indent="0">
              <a:buNone/>
            </a:pPr>
            <a:endParaRPr lang="zh-TW" altLang="en-US" b="1" dirty="0"/>
          </a:p>
        </p:txBody>
      </p:sp>
      <p:sp>
        <p:nvSpPr>
          <p:cNvPr id="4" name="投影片編號版面配置區 3">
            <a:extLst>
              <a:ext uri="{FF2B5EF4-FFF2-40B4-BE49-F238E27FC236}">
                <a16:creationId xmlns:a16="http://schemas.microsoft.com/office/drawing/2014/main" id="{6FF48FD1-FA67-2DC5-855B-BAF1DF337AA9}"/>
              </a:ext>
            </a:extLst>
          </p:cNvPr>
          <p:cNvSpPr>
            <a:spLocks noGrp="1"/>
          </p:cNvSpPr>
          <p:nvPr>
            <p:ph type="sldNum" sz="quarter" idx="12"/>
          </p:nvPr>
        </p:nvSpPr>
        <p:spPr/>
        <p:txBody>
          <a:bodyPr/>
          <a:lstStyle/>
          <a:p>
            <a:fld id="{611BCEFE-BDF1-493B-A65E-0AA2B9BEEBF0}" type="slidenum">
              <a:rPr lang="zh-TW" altLang="en-US" smtClean="0"/>
              <a:t>2</a:t>
            </a:fld>
            <a:endParaRPr lang="zh-TW" altLang="en-US"/>
          </a:p>
        </p:txBody>
      </p:sp>
    </p:spTree>
    <p:extLst>
      <p:ext uri="{BB962C8B-B14F-4D97-AF65-F5344CB8AC3E}">
        <p14:creationId xmlns:p14="http://schemas.microsoft.com/office/powerpoint/2010/main" val="30811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61851687-13AE-7537-8392-737EF77AEB11}"/>
              </a:ext>
            </a:extLst>
          </p:cNvPr>
          <p:cNvSpPr>
            <a:spLocks noGrp="1"/>
          </p:cNvSpPr>
          <p:nvPr>
            <p:ph type="sldNum" sz="quarter" idx="12"/>
          </p:nvPr>
        </p:nvSpPr>
        <p:spPr/>
        <p:txBody>
          <a:bodyPr/>
          <a:lstStyle/>
          <a:p>
            <a:fld id="{611BCEFE-BDF1-493B-A65E-0AA2B9BEEBF0}" type="slidenum">
              <a:rPr lang="zh-TW" altLang="en-US" smtClean="0"/>
              <a:t>20</a:t>
            </a:fld>
            <a:endParaRPr lang="zh-TW" altLang="en-US"/>
          </a:p>
        </p:txBody>
      </p:sp>
      <p:pic>
        <p:nvPicPr>
          <p:cNvPr id="5" name="圖片 4">
            <a:extLst>
              <a:ext uri="{FF2B5EF4-FFF2-40B4-BE49-F238E27FC236}">
                <a16:creationId xmlns:a16="http://schemas.microsoft.com/office/drawing/2014/main" id="{48AECDC3-F522-4D45-FAC4-0BAA1B05857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r="26382"/>
          <a:stretch/>
        </p:blipFill>
        <p:spPr>
          <a:xfrm>
            <a:off x="2399255" y="261256"/>
            <a:ext cx="3115299" cy="3098318"/>
          </a:xfrm>
          <a:prstGeom prst="rect">
            <a:avLst/>
          </a:prstGeom>
        </p:spPr>
      </p:pic>
      <p:graphicFrame>
        <p:nvGraphicFramePr>
          <p:cNvPr id="6" name="表格 8">
            <a:extLst>
              <a:ext uri="{FF2B5EF4-FFF2-40B4-BE49-F238E27FC236}">
                <a16:creationId xmlns:a16="http://schemas.microsoft.com/office/drawing/2014/main" id="{4A1B9B4C-5080-205B-0AA3-A0B6E47C8928}"/>
              </a:ext>
            </a:extLst>
          </p:cNvPr>
          <p:cNvGraphicFramePr>
            <a:graphicFrameLocks/>
          </p:cNvGraphicFramePr>
          <p:nvPr>
            <p:extLst>
              <p:ext uri="{D42A27DB-BD31-4B8C-83A1-F6EECF244321}">
                <p14:modId xmlns:p14="http://schemas.microsoft.com/office/powerpoint/2010/main" val="2290522182"/>
              </p:ext>
            </p:extLst>
          </p:nvPr>
        </p:nvGraphicFramePr>
        <p:xfrm>
          <a:off x="1386990" y="3519170"/>
          <a:ext cx="9622971" cy="2837180"/>
        </p:xfrm>
        <a:graphic>
          <a:graphicData uri="http://schemas.openxmlformats.org/drawingml/2006/table">
            <a:tbl>
              <a:tblPr firstRow="1" bandRow="1">
                <a:tableStyleId>{5C22544A-7EE6-4342-B048-85BDC9FD1C3A}</a:tableStyleId>
              </a:tblPr>
              <a:tblGrid>
                <a:gridCol w="1888484">
                  <a:extLst>
                    <a:ext uri="{9D8B030D-6E8A-4147-A177-3AD203B41FA5}">
                      <a16:colId xmlns:a16="http://schemas.microsoft.com/office/drawing/2014/main" val="3228046276"/>
                    </a:ext>
                  </a:extLst>
                </a:gridCol>
                <a:gridCol w="7734487">
                  <a:extLst>
                    <a:ext uri="{9D8B030D-6E8A-4147-A177-3AD203B41FA5}">
                      <a16:colId xmlns:a16="http://schemas.microsoft.com/office/drawing/2014/main" val="2357696864"/>
                    </a:ext>
                  </a:extLst>
                </a:gridCol>
              </a:tblGrid>
              <a:tr h="412750">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產品名稱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Tailin-HTY-DI1500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總有機碳分析儀</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138690311"/>
                  </a:ext>
                </a:extLst>
              </a:tr>
              <a:tr h="412750">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介紹</a:t>
                      </a:r>
                    </a:p>
                  </a:txBody>
                  <a:tcPr/>
                </a:tc>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專門用於檢測純化水、注射用水、超純水等去離子水中有機碳的儀器。</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符合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GMP</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針對電腦化系統驗證的要求，符合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21 CFR PART 11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對於電子數據的完整性、電子簽名、審計追蹤的要求。</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總碳</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(TC)</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和總無機碳</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(IC)</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雙傳感器的配置，確保排除無機碳對有機碳的干擾。</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3659217162"/>
                  </a:ext>
                </a:extLst>
              </a:tr>
              <a:tr h="412750">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應用</a:t>
                      </a:r>
                    </a:p>
                  </a:txBody>
                  <a:tcPr/>
                </a:tc>
                <a:tc>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製藥、化工、半導體、電子、研究單位等相關產業。</a:t>
                      </a:r>
                    </a:p>
                  </a:txBody>
                  <a:tcPr/>
                </a:tc>
                <a:extLst>
                  <a:ext uri="{0D108BD9-81ED-4DB2-BD59-A6C34878D82A}">
                    <a16:rowId xmlns:a16="http://schemas.microsoft.com/office/drawing/2014/main" val="2926513910"/>
                  </a:ext>
                </a:extLst>
              </a:tr>
            </a:tbl>
          </a:graphicData>
        </a:graphic>
      </p:graphicFrame>
      <p:pic>
        <p:nvPicPr>
          <p:cNvPr id="8" name="內容版面配置區 7">
            <a:extLst>
              <a:ext uri="{FF2B5EF4-FFF2-40B4-BE49-F238E27FC236}">
                <a16:creationId xmlns:a16="http://schemas.microsoft.com/office/drawing/2014/main" id="{EC7D6A4D-EB84-5B56-E336-CC2D949133D4}"/>
              </a:ext>
            </a:extLst>
          </p:cNvPr>
          <p:cNvPicPr>
            <a:picLocks noGrp="1" noChangeAspect="1"/>
          </p:cNvPicPr>
          <p:nvPr>
            <p:ph idx="1"/>
          </p:nvPr>
        </p:nvPicPr>
        <p:blipFill>
          <a:blip r:embed="rId4"/>
          <a:stretch>
            <a:fillRect/>
          </a:stretch>
        </p:blipFill>
        <p:spPr>
          <a:xfrm>
            <a:off x="6198476" y="261256"/>
            <a:ext cx="3783724" cy="3098318"/>
          </a:xfrm>
        </p:spPr>
      </p:pic>
    </p:spTree>
    <p:extLst>
      <p:ext uri="{BB962C8B-B14F-4D97-AF65-F5344CB8AC3E}">
        <p14:creationId xmlns:p14="http://schemas.microsoft.com/office/powerpoint/2010/main" val="317969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4FE7E0B-E120-E7AC-F976-E7609AEE9BE3}"/>
              </a:ext>
            </a:extLst>
          </p:cNvPr>
          <p:cNvSpPr>
            <a:spLocks noGrp="1"/>
          </p:cNvSpPr>
          <p:nvPr>
            <p:ph idx="1"/>
          </p:nvPr>
        </p:nvSpPr>
        <p:spPr>
          <a:xfrm>
            <a:off x="838200" y="136525"/>
            <a:ext cx="10515600" cy="6358404"/>
          </a:xfrm>
        </p:spPr>
        <p:txBody>
          <a:bodyPr>
            <a:normAutofit fontScale="92500" lnSpcReduction="10000"/>
          </a:bodyPr>
          <a:lstStyle/>
          <a:p>
            <a:pPr marL="0" indent="0">
              <a:lnSpc>
                <a:spcPct val="110000"/>
              </a:lnSpc>
              <a:buNone/>
            </a:pPr>
            <a:r>
              <a:rPr lang="en-US" altLang="zh-TW" sz="2600" dirty="0">
                <a:solidFill>
                  <a:schemeClr val="accent1"/>
                </a:solidFill>
              </a:rPr>
              <a:t>Steam used as a direct </a:t>
            </a:r>
            <a:r>
              <a:rPr lang="en-US" altLang="zh-TW" sz="2600" dirty="0" err="1">
                <a:solidFill>
                  <a:schemeClr val="accent1"/>
                </a:solidFill>
              </a:rPr>
              <a:t>sterilising</a:t>
            </a:r>
            <a:r>
              <a:rPr lang="en-US" altLang="zh-TW" sz="2600" dirty="0">
                <a:solidFill>
                  <a:schemeClr val="accent1"/>
                </a:solidFill>
              </a:rPr>
              <a:t> agent</a:t>
            </a:r>
            <a:r>
              <a:rPr lang="zh-TW" altLang="en-US" sz="2600" dirty="0">
                <a:solidFill>
                  <a:schemeClr val="accent1"/>
                </a:solidFill>
              </a:rPr>
              <a:t> 用蒸氣作為滅菌劑</a:t>
            </a:r>
            <a:endParaRPr lang="en-US" altLang="zh-TW" sz="2600" dirty="0">
              <a:solidFill>
                <a:schemeClr val="accent1"/>
              </a:solidFill>
            </a:endParaRPr>
          </a:p>
          <a:p>
            <a:r>
              <a:rPr lang="en-US" altLang="zh-TW" sz="2200" dirty="0"/>
              <a:t>6.16	Feed water to a pure steam (clean steam) generator should be appropriately purified. Pure steam generators should be designed, qualified and operated in a manner to ensure that the quality of steam produced meets </a:t>
            </a:r>
            <a:r>
              <a:rPr lang="en-US" altLang="zh-TW" sz="2200" dirty="0">
                <a:solidFill>
                  <a:schemeClr val="accent2"/>
                </a:solidFill>
              </a:rPr>
              <a:t>defined chemical and endotoxin levels</a:t>
            </a:r>
            <a:r>
              <a:rPr lang="en-US" altLang="zh-TW" sz="2200" dirty="0"/>
              <a:t>.</a:t>
            </a:r>
          </a:p>
          <a:p>
            <a:r>
              <a:rPr lang="en-US" altLang="zh-TW" sz="2200" dirty="0"/>
              <a:t>6.16 </a:t>
            </a:r>
            <a:r>
              <a:rPr lang="zh-TW" altLang="en-US" sz="2200" dirty="0"/>
              <a:t>供應給純蒸汽（清潔蒸汽）產生器的水應適當凈化。純蒸汽產生器的設計、合格和操作方式應能保證產生的</a:t>
            </a:r>
            <a:r>
              <a:rPr lang="zh-TW" altLang="en-US" sz="2200" dirty="0">
                <a:solidFill>
                  <a:schemeClr val="accent2"/>
                </a:solidFill>
              </a:rPr>
              <a:t>蒸汽符合規定的化學和內毒素標準</a:t>
            </a:r>
            <a:r>
              <a:rPr lang="zh-TW" altLang="en-US" sz="2200" dirty="0"/>
              <a:t>。</a:t>
            </a:r>
            <a:endParaRPr lang="en-US" altLang="zh-TW" sz="2200" dirty="0"/>
          </a:p>
          <a:p>
            <a:r>
              <a:rPr lang="en-US" altLang="zh-TW" sz="2200" dirty="0"/>
              <a:t>6.17	Steam used as a direct </a:t>
            </a:r>
            <a:r>
              <a:rPr lang="en-US" altLang="zh-TW" sz="2200" dirty="0" err="1"/>
              <a:t>sterilising</a:t>
            </a:r>
            <a:r>
              <a:rPr lang="en-US" altLang="zh-TW" sz="2200" dirty="0"/>
              <a:t> agent should be of suitable quality and </a:t>
            </a:r>
            <a:r>
              <a:rPr lang="en-US" altLang="zh-TW" sz="2200" dirty="0">
                <a:solidFill>
                  <a:srgbClr val="FF0000"/>
                </a:solidFill>
              </a:rPr>
              <a:t>should not contain additives </a:t>
            </a:r>
            <a:r>
              <a:rPr lang="en-US" altLang="zh-TW" sz="2200" dirty="0"/>
              <a:t>at a level which could cause contamination of product or equipment. For a generator supplying pure steam used for the direct </a:t>
            </a:r>
            <a:r>
              <a:rPr lang="en-US" altLang="zh-TW" sz="2200" dirty="0" err="1"/>
              <a:t>sterilisation</a:t>
            </a:r>
            <a:r>
              <a:rPr lang="en-US" altLang="zh-TW" sz="2200" dirty="0"/>
              <a:t> of materials or product-contact surfaces (e.g. porous / hard-good autoclave loads), </a:t>
            </a:r>
            <a:r>
              <a:rPr lang="en-US" altLang="zh-TW" sz="2200" dirty="0">
                <a:solidFill>
                  <a:srgbClr val="00B050"/>
                </a:solidFill>
              </a:rPr>
              <a:t>steam condensate </a:t>
            </a:r>
            <a:r>
              <a:rPr lang="en-US" altLang="zh-TW" sz="2200" dirty="0"/>
              <a:t>should </a:t>
            </a:r>
            <a:r>
              <a:rPr lang="en-US" altLang="zh-TW" sz="2200" dirty="0">
                <a:solidFill>
                  <a:srgbClr val="00B050"/>
                </a:solidFill>
              </a:rPr>
              <a:t>meet </a:t>
            </a:r>
            <a:r>
              <a:rPr lang="en-US" altLang="zh-TW" sz="2200" dirty="0"/>
              <a:t>the current monograph for WFI of the </a:t>
            </a:r>
            <a:r>
              <a:rPr lang="en-US" altLang="zh-TW" sz="2200" dirty="0">
                <a:solidFill>
                  <a:srgbClr val="00B050"/>
                </a:solidFill>
              </a:rPr>
              <a:t>relevant Pharmacopeia </a:t>
            </a:r>
            <a:r>
              <a:rPr lang="en-US" altLang="zh-TW" sz="2200" dirty="0"/>
              <a:t>(</a:t>
            </a:r>
            <a:r>
              <a:rPr lang="en-US" altLang="zh-TW" sz="2200" dirty="0">
                <a:solidFill>
                  <a:srgbClr val="00B050"/>
                </a:solidFill>
              </a:rPr>
              <a:t>microbial testing is not mandatory for steam condensate</a:t>
            </a:r>
            <a:r>
              <a:rPr lang="en-US" altLang="zh-TW" sz="2200" dirty="0"/>
              <a:t>). A suitable sampling schedule should be in place to ensure that representative pure steam is obtained for analysis on a regular basis. Other aspects of the quality of pure steam used for </a:t>
            </a:r>
            <a:r>
              <a:rPr lang="en-US" altLang="zh-TW" sz="2200" dirty="0" err="1"/>
              <a:t>sterilisation</a:t>
            </a:r>
            <a:r>
              <a:rPr lang="en-US" altLang="zh-TW" sz="2200" dirty="0"/>
              <a:t> should be assessed periodically against validated parameters. These parameters should include the following (unless otherwise justified): </a:t>
            </a:r>
            <a:r>
              <a:rPr lang="en-US" altLang="zh-TW" sz="2200" dirty="0">
                <a:solidFill>
                  <a:srgbClr val="FF0000"/>
                </a:solidFill>
              </a:rPr>
              <a:t>non-condensable gases</a:t>
            </a:r>
            <a:r>
              <a:rPr lang="en-US" altLang="zh-TW" sz="2200" dirty="0"/>
              <a:t>, </a:t>
            </a:r>
            <a:r>
              <a:rPr lang="en-US" altLang="zh-TW" sz="2200" dirty="0">
                <a:solidFill>
                  <a:srgbClr val="FF0000"/>
                </a:solidFill>
              </a:rPr>
              <a:t>dryness value </a:t>
            </a:r>
            <a:r>
              <a:rPr lang="en-US" altLang="zh-TW" sz="2200" dirty="0"/>
              <a:t>(dryness fraction) and </a:t>
            </a:r>
            <a:r>
              <a:rPr lang="en-US" altLang="zh-TW" sz="2200" dirty="0">
                <a:solidFill>
                  <a:srgbClr val="FF0000"/>
                </a:solidFill>
              </a:rPr>
              <a:t>superheat</a:t>
            </a:r>
            <a:r>
              <a:rPr lang="en-US" altLang="zh-TW" sz="2200" dirty="0"/>
              <a:t>.</a:t>
            </a:r>
          </a:p>
          <a:p>
            <a:r>
              <a:rPr lang="en-US" altLang="zh-TW" sz="2200" dirty="0"/>
              <a:t>6.17 </a:t>
            </a:r>
            <a:r>
              <a:rPr lang="zh-TW" altLang="en-US" sz="2200" dirty="0"/>
              <a:t>用作直接滅菌劑的蒸汽應具有合適的質量，並且</a:t>
            </a:r>
            <a:r>
              <a:rPr lang="zh-TW" altLang="en-US" sz="2200" dirty="0">
                <a:solidFill>
                  <a:srgbClr val="FF0000"/>
                </a:solidFill>
              </a:rPr>
              <a:t>不應含有</a:t>
            </a:r>
            <a:r>
              <a:rPr lang="zh-TW" altLang="en-US" sz="2200" dirty="0"/>
              <a:t>可能導致產品或設備污染的</a:t>
            </a:r>
            <a:r>
              <a:rPr lang="zh-TW" altLang="en-US" sz="2200" dirty="0">
                <a:solidFill>
                  <a:srgbClr val="FF0000"/>
                </a:solidFill>
              </a:rPr>
              <a:t>添加劑</a:t>
            </a:r>
            <a:r>
              <a:rPr lang="zh-TW" altLang="en-US" sz="2200" dirty="0"/>
              <a:t>。提供於材料或產品接觸表面直接滅菌的純蒸汽產生器（例如，多孔</a:t>
            </a:r>
            <a:r>
              <a:rPr lang="en-US" altLang="zh-TW" sz="2200" dirty="0"/>
              <a:t>/</a:t>
            </a:r>
            <a:r>
              <a:rPr lang="zh-TW" altLang="en-US" sz="2200" dirty="0"/>
              <a:t>硬質高壓滅菌器負載），</a:t>
            </a:r>
            <a:r>
              <a:rPr lang="zh-TW" altLang="en-US" sz="2200" dirty="0">
                <a:solidFill>
                  <a:srgbClr val="00B050"/>
                </a:solidFill>
              </a:rPr>
              <a:t>蒸汽冷凝水</a:t>
            </a:r>
            <a:r>
              <a:rPr lang="zh-TW" altLang="en-US" sz="2200" dirty="0"/>
              <a:t>應</a:t>
            </a:r>
            <a:r>
              <a:rPr lang="zh-TW" altLang="en-US" sz="2200" dirty="0">
                <a:solidFill>
                  <a:srgbClr val="00B050"/>
                </a:solidFill>
              </a:rPr>
              <a:t>符合</a:t>
            </a:r>
            <a:r>
              <a:rPr lang="zh-TW" altLang="en-US" sz="2200" dirty="0"/>
              <a:t>相關藥典</a:t>
            </a:r>
            <a:r>
              <a:rPr lang="en-US" altLang="zh-TW" sz="2200" dirty="0">
                <a:solidFill>
                  <a:srgbClr val="00B050"/>
                </a:solidFill>
              </a:rPr>
              <a:t>WFI</a:t>
            </a:r>
            <a:r>
              <a:rPr lang="zh-TW" altLang="en-US" sz="2200" dirty="0">
                <a:solidFill>
                  <a:srgbClr val="00B050"/>
                </a:solidFill>
              </a:rPr>
              <a:t>的當前各論</a:t>
            </a:r>
            <a:r>
              <a:rPr lang="zh-TW" altLang="en-US" sz="2200" dirty="0"/>
              <a:t>（</a:t>
            </a:r>
            <a:r>
              <a:rPr lang="zh-TW" altLang="en-US" sz="2200" dirty="0">
                <a:solidFill>
                  <a:srgbClr val="00B050"/>
                </a:solidFill>
              </a:rPr>
              <a:t>蒸汽冷凝水的微生物測試不是強制性的</a:t>
            </a:r>
            <a:r>
              <a:rPr lang="zh-TW" altLang="en-US" sz="2200" dirty="0"/>
              <a:t>）。應制定合適的採樣時程表，以確保定期獲得具有代表性的純蒸汽進行分析。用於滅菌的</a:t>
            </a:r>
            <a:r>
              <a:rPr lang="zh-TW" altLang="en-US" sz="2200" dirty="0">
                <a:solidFill>
                  <a:srgbClr val="FF0000"/>
                </a:solidFill>
              </a:rPr>
              <a:t>純蒸汽品質</a:t>
            </a:r>
            <a:r>
              <a:rPr lang="zh-TW" altLang="en-US" sz="2200" dirty="0"/>
              <a:t>的其他方面應根據經過驗證的參數</a:t>
            </a:r>
            <a:r>
              <a:rPr lang="zh-TW" altLang="en-US" sz="2200" dirty="0">
                <a:solidFill>
                  <a:srgbClr val="FF0000"/>
                </a:solidFill>
              </a:rPr>
              <a:t>定期進行評估</a:t>
            </a:r>
            <a:r>
              <a:rPr lang="zh-TW" altLang="en-US" sz="2200" dirty="0"/>
              <a:t>。這些參數應包括以下內容（除非另有說明）：</a:t>
            </a:r>
            <a:r>
              <a:rPr lang="zh-TW" altLang="en-US" sz="2200" dirty="0">
                <a:solidFill>
                  <a:srgbClr val="FF0000"/>
                </a:solidFill>
              </a:rPr>
              <a:t>非冷凝氣體</a:t>
            </a:r>
            <a:r>
              <a:rPr lang="zh-TW" altLang="en-US" sz="2200" dirty="0"/>
              <a:t>、</a:t>
            </a:r>
            <a:r>
              <a:rPr lang="zh-TW" altLang="en-US" sz="2200" dirty="0">
                <a:solidFill>
                  <a:srgbClr val="FF0000"/>
                </a:solidFill>
              </a:rPr>
              <a:t>乾度值（乾度分數）</a:t>
            </a:r>
            <a:r>
              <a:rPr lang="zh-TW" altLang="en-US" sz="2200" dirty="0"/>
              <a:t>和</a:t>
            </a:r>
            <a:r>
              <a:rPr lang="zh-TW" altLang="en-US" sz="2200" dirty="0">
                <a:solidFill>
                  <a:srgbClr val="FF0000"/>
                </a:solidFill>
              </a:rPr>
              <a:t>過熱度</a:t>
            </a:r>
            <a:r>
              <a:rPr lang="zh-TW" altLang="en-US" sz="2200" dirty="0"/>
              <a:t>。</a:t>
            </a:r>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5C20865A-F80A-2B4B-BED1-1C55E708BA84}"/>
              </a:ext>
            </a:extLst>
          </p:cNvPr>
          <p:cNvSpPr>
            <a:spLocks noGrp="1"/>
          </p:cNvSpPr>
          <p:nvPr>
            <p:ph type="sldNum" sz="quarter" idx="12"/>
          </p:nvPr>
        </p:nvSpPr>
        <p:spPr/>
        <p:txBody>
          <a:bodyPr/>
          <a:lstStyle/>
          <a:p>
            <a:fld id="{611BCEFE-BDF1-493B-A65E-0AA2B9BEEBF0}" type="slidenum">
              <a:rPr lang="zh-TW" altLang="en-US" smtClean="0"/>
              <a:t>21</a:t>
            </a:fld>
            <a:endParaRPr lang="zh-TW" altLang="en-US"/>
          </a:p>
        </p:txBody>
      </p:sp>
    </p:spTree>
    <p:extLst>
      <p:ext uri="{BB962C8B-B14F-4D97-AF65-F5344CB8AC3E}">
        <p14:creationId xmlns:p14="http://schemas.microsoft.com/office/powerpoint/2010/main" val="4116400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61851687-13AE-7537-8392-737EF77AEB11}"/>
              </a:ext>
            </a:extLst>
          </p:cNvPr>
          <p:cNvSpPr>
            <a:spLocks noGrp="1"/>
          </p:cNvSpPr>
          <p:nvPr>
            <p:ph type="sldNum" sz="quarter" idx="12"/>
          </p:nvPr>
        </p:nvSpPr>
        <p:spPr/>
        <p:txBody>
          <a:bodyPr/>
          <a:lstStyle/>
          <a:p>
            <a:fld id="{611BCEFE-BDF1-493B-A65E-0AA2B9BEEBF0}" type="slidenum">
              <a:rPr lang="zh-TW" altLang="en-US" smtClean="0"/>
              <a:t>22</a:t>
            </a:fld>
            <a:endParaRPr lang="zh-TW" altLang="en-US"/>
          </a:p>
        </p:txBody>
      </p:sp>
      <p:graphicFrame>
        <p:nvGraphicFramePr>
          <p:cNvPr id="6" name="表格 8">
            <a:extLst>
              <a:ext uri="{FF2B5EF4-FFF2-40B4-BE49-F238E27FC236}">
                <a16:creationId xmlns:a16="http://schemas.microsoft.com/office/drawing/2014/main" id="{4A1B9B4C-5080-205B-0AA3-A0B6E47C8928}"/>
              </a:ext>
            </a:extLst>
          </p:cNvPr>
          <p:cNvGraphicFramePr>
            <a:graphicFrameLocks/>
          </p:cNvGraphicFramePr>
          <p:nvPr>
            <p:extLst>
              <p:ext uri="{D42A27DB-BD31-4B8C-83A1-F6EECF244321}">
                <p14:modId xmlns:p14="http://schemas.microsoft.com/office/powerpoint/2010/main" val="2480045460"/>
              </p:ext>
            </p:extLst>
          </p:nvPr>
        </p:nvGraphicFramePr>
        <p:xfrm>
          <a:off x="5178425" y="1169352"/>
          <a:ext cx="6522508" cy="4519295"/>
        </p:xfrm>
        <a:graphic>
          <a:graphicData uri="http://schemas.openxmlformats.org/drawingml/2006/table">
            <a:tbl>
              <a:tblPr firstRow="1" bandRow="1">
                <a:tableStyleId>{5C22544A-7EE6-4342-B048-85BDC9FD1C3A}</a:tableStyleId>
              </a:tblPr>
              <a:tblGrid>
                <a:gridCol w="1398716">
                  <a:extLst>
                    <a:ext uri="{9D8B030D-6E8A-4147-A177-3AD203B41FA5}">
                      <a16:colId xmlns:a16="http://schemas.microsoft.com/office/drawing/2014/main" val="3228046276"/>
                    </a:ext>
                  </a:extLst>
                </a:gridCol>
                <a:gridCol w="5123792">
                  <a:extLst>
                    <a:ext uri="{9D8B030D-6E8A-4147-A177-3AD203B41FA5}">
                      <a16:colId xmlns:a16="http://schemas.microsoft.com/office/drawing/2014/main" val="2357696864"/>
                    </a:ext>
                  </a:extLst>
                </a:gridCol>
              </a:tblGrid>
              <a:tr h="434975">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產品名稱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Stilmas_PSG_DTS</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_</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純蒸汽製造系統</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138690311"/>
                  </a:ext>
                </a:extLst>
              </a:tr>
              <a:tr h="412750">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介紹</a:t>
                      </a:r>
                    </a:p>
                  </a:txBody>
                  <a:tcPr/>
                </a:tc>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根據最新的國際藥典和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cGMP FDA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設計和建造。</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標準型號的產量範圍為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50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至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6.000 kgs/h</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立即啟動，不需等待</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高靈活性</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獨特的淨化系統</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高質量蒸汽</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簡單乾淨的機械結構</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極有限的維護</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結構緊湊和重量輕</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3659217162"/>
                  </a:ext>
                </a:extLst>
              </a:tr>
              <a:tr h="412750">
                <a:tc>
                  <a: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應用</a:t>
                      </a:r>
                    </a:p>
                  </a:txBody>
                  <a:tcPr/>
                </a:tc>
                <a:tc>
                  <a:txBody>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製藥、生物技術、動物、化妝品、食品、工業等相關產業。</a:t>
                      </a:r>
                    </a:p>
                  </a:txBody>
                  <a:tcPr/>
                </a:tc>
                <a:extLst>
                  <a:ext uri="{0D108BD9-81ED-4DB2-BD59-A6C34878D82A}">
                    <a16:rowId xmlns:a16="http://schemas.microsoft.com/office/drawing/2014/main" val="2926513910"/>
                  </a:ext>
                </a:extLst>
              </a:tr>
            </a:tbl>
          </a:graphicData>
        </a:graphic>
      </p:graphicFrame>
      <p:pic>
        <p:nvPicPr>
          <p:cNvPr id="9" name="內容版面配置區 8" descr="一張含有 廚具, 絞肉機, 銑床 的圖片&#10;&#10;自動產生的描述">
            <a:extLst>
              <a:ext uri="{FF2B5EF4-FFF2-40B4-BE49-F238E27FC236}">
                <a16:creationId xmlns:a16="http://schemas.microsoft.com/office/drawing/2014/main" id="{F48AC2DA-64F9-A7A8-22C5-16F09A34D218}"/>
              </a:ext>
            </a:extLst>
          </p:cNvPr>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ackgroundRemoval t="1085" b="96589" l="5676" r="96486">
                        <a14:foregroundMark x1="5676" y1="73643" x2="9730" y2="94109"/>
                        <a14:foregroundMark x1="10541" y1="95349" x2="45135" y2="96589"/>
                        <a14:foregroundMark x1="45676" y1="96589" x2="74865" y2="89922"/>
                        <a14:foregroundMark x1="89459" y1="38140" x2="89730" y2="46202"/>
                        <a14:foregroundMark x1="71351" y1="41395" x2="71351" y2="45581"/>
                        <a14:foregroundMark x1="61622" y1="40930" x2="61081" y2="46822"/>
                        <a14:foregroundMark x1="14054" y1="25891" x2="11892" y2="44496"/>
                        <a14:foregroundMark x1="20541" y1="26822" x2="21351" y2="42946"/>
                        <a14:foregroundMark x1="30270" y1="1240" x2="32432" y2="8372"/>
                        <a14:foregroundMark x1="33514" y1="11783" x2="32432" y2="27907"/>
                        <a14:foregroundMark x1="47297" y1="18140" x2="50270" y2="43566"/>
                        <a14:foregroundMark x1="70541" y1="41550" x2="73514" y2="43256"/>
                        <a14:foregroundMark x1="89189" y1="45736" x2="89459" y2="51938"/>
                        <a14:foregroundMark x1="91351" y1="46047" x2="90270" y2="50543"/>
                        <a14:foregroundMark x1="93243" y1="88682" x2="92973" y2="86977"/>
                        <a14:foregroundMark x1="59189" y1="76434" x2="61351" y2="61240"/>
                        <a14:foregroundMark x1="66216" y1="48837" x2="73243" y2="84806"/>
                        <a14:foregroundMark x1="61892" y1="49147" x2="62162" y2="87442"/>
                        <a14:foregroundMark x1="12703" y1="89457" x2="24324" y2="73643"/>
                        <a14:foregroundMark x1="96486" y1="41550" x2="96486" y2="41550"/>
                        <a14:foregroundMark x1="59189" y1="40155" x2="59189" y2="40155"/>
                        <a14:foregroundMark x1="61081" y1="39845" x2="61081" y2="39845"/>
                      </a14:backgroundRemoval>
                    </a14:imgEffect>
                  </a14:imgLayer>
                </a14:imgProps>
              </a:ext>
              <a:ext uri="{28A0092B-C50C-407E-A947-70E740481C1C}">
                <a14:useLocalDpi xmlns:a14="http://schemas.microsoft.com/office/drawing/2010/main"/>
              </a:ext>
            </a:extLst>
          </a:blip>
          <a:srcRect/>
          <a:stretch/>
        </p:blipFill>
        <p:spPr>
          <a:xfrm>
            <a:off x="1333500" y="323849"/>
            <a:ext cx="3467100" cy="6032501"/>
          </a:xfrm>
        </p:spPr>
      </p:pic>
    </p:spTree>
    <p:extLst>
      <p:ext uri="{BB962C8B-B14F-4D97-AF65-F5344CB8AC3E}">
        <p14:creationId xmlns:p14="http://schemas.microsoft.com/office/powerpoint/2010/main" val="616805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3F9F92E-6C69-0B68-2F0A-180E0CE15452}"/>
              </a:ext>
            </a:extLst>
          </p:cNvPr>
          <p:cNvSpPr>
            <a:spLocks noGrp="1"/>
          </p:cNvSpPr>
          <p:nvPr>
            <p:ph idx="1"/>
          </p:nvPr>
        </p:nvSpPr>
        <p:spPr>
          <a:xfrm>
            <a:off x="838200" y="136525"/>
            <a:ext cx="10515600" cy="5547996"/>
          </a:xfrm>
        </p:spPr>
        <p:txBody>
          <a:bodyPr>
            <a:normAutofit/>
          </a:bodyPr>
          <a:lstStyle/>
          <a:p>
            <a:pPr marL="0" indent="0">
              <a:lnSpc>
                <a:spcPct val="110000"/>
              </a:lnSpc>
              <a:buNone/>
            </a:pPr>
            <a:r>
              <a:rPr lang="en-US" altLang="zh-TW" dirty="0">
                <a:solidFill>
                  <a:schemeClr val="accent1"/>
                </a:solidFill>
              </a:rPr>
              <a:t>Gases and vacuum systems</a:t>
            </a:r>
            <a:r>
              <a:rPr lang="zh-TW" altLang="en-US" dirty="0">
                <a:solidFill>
                  <a:schemeClr val="accent1"/>
                </a:solidFill>
              </a:rPr>
              <a:t> 氣體和真空系統</a:t>
            </a:r>
            <a:endParaRPr lang="en-US" altLang="zh-TW" dirty="0">
              <a:solidFill>
                <a:schemeClr val="accent1"/>
              </a:solidFill>
            </a:endParaRPr>
          </a:p>
          <a:p>
            <a:endParaRPr lang="en-US" altLang="zh-TW" sz="2000" dirty="0"/>
          </a:p>
          <a:p>
            <a:endParaRPr lang="en-US" altLang="zh-TW" sz="2000" dirty="0"/>
          </a:p>
          <a:p>
            <a:r>
              <a:rPr lang="en-US" altLang="zh-TW" sz="2000" dirty="0"/>
              <a:t>6.18	Gases that come in direct contact with the product/primary container surfaces should be of appropriate chemical, particulate and microbial quality. All relevant parameters, including oil and water content, should be specified, taking into account the use and type of the gas, the design of the gas generation system and, where applicable, comply with the current monograph of the relevant Pharmacopeia or the product quality requirement.</a:t>
            </a:r>
          </a:p>
          <a:p>
            <a:r>
              <a:rPr lang="en-US" altLang="zh-TW" sz="2000" dirty="0"/>
              <a:t>6.18</a:t>
            </a:r>
            <a:r>
              <a:rPr lang="en-US" altLang="zh-TW" sz="2000" dirty="0">
                <a:solidFill>
                  <a:schemeClr val="accent2"/>
                </a:solidFill>
              </a:rPr>
              <a:t>	</a:t>
            </a:r>
            <a:r>
              <a:rPr lang="zh-TW" altLang="en-US" sz="2000" dirty="0">
                <a:solidFill>
                  <a:schemeClr val="accent2"/>
                </a:solidFill>
              </a:rPr>
              <a:t>與產品</a:t>
            </a:r>
            <a:r>
              <a:rPr lang="en-US" altLang="zh-TW" sz="2000" dirty="0">
                <a:solidFill>
                  <a:schemeClr val="accent2"/>
                </a:solidFill>
              </a:rPr>
              <a:t>/</a:t>
            </a:r>
            <a:r>
              <a:rPr lang="zh-TW" altLang="en-US" sz="2000" dirty="0">
                <a:solidFill>
                  <a:schemeClr val="accent2"/>
                </a:solidFill>
              </a:rPr>
              <a:t>主容器表面直接接觸的氣體</a:t>
            </a:r>
            <a:r>
              <a:rPr lang="zh-TW" altLang="en-US" sz="2000" dirty="0"/>
              <a:t>應具有適當的</a:t>
            </a:r>
            <a:r>
              <a:rPr lang="zh-TW" altLang="en-US" sz="2000" dirty="0">
                <a:solidFill>
                  <a:schemeClr val="accent2"/>
                </a:solidFill>
              </a:rPr>
              <a:t>化學、顆粒狀和微生物品質</a:t>
            </a:r>
            <a:r>
              <a:rPr lang="zh-TW" altLang="en-US" sz="2000" dirty="0"/>
              <a:t>。所有相關參數，包括油和水含量，應考慮到氣體的使用和類型，氣體發生系統的設計，並在適用的情況下，符合相關藥典的當前單一</a:t>
            </a:r>
            <a:r>
              <a:rPr lang="en-US" altLang="zh-TW" sz="2000" dirty="0" err="1"/>
              <a:t>ph</a:t>
            </a:r>
            <a:r>
              <a:rPr lang="zh-TW" altLang="en-US" sz="2000" dirty="0"/>
              <a:t>值 或 產品品質要求。</a:t>
            </a:r>
            <a:endParaRPr lang="en-US" altLang="zh-TW" sz="2000" dirty="0"/>
          </a:p>
        </p:txBody>
      </p:sp>
      <p:sp>
        <p:nvSpPr>
          <p:cNvPr id="4" name="投影片編號版面配置區 3">
            <a:extLst>
              <a:ext uri="{FF2B5EF4-FFF2-40B4-BE49-F238E27FC236}">
                <a16:creationId xmlns:a16="http://schemas.microsoft.com/office/drawing/2014/main" id="{4E3B8ADC-EA6C-10F0-F940-BB1D10C7EB4A}"/>
              </a:ext>
            </a:extLst>
          </p:cNvPr>
          <p:cNvSpPr>
            <a:spLocks noGrp="1"/>
          </p:cNvSpPr>
          <p:nvPr>
            <p:ph type="sldNum" sz="quarter" idx="12"/>
          </p:nvPr>
        </p:nvSpPr>
        <p:spPr/>
        <p:txBody>
          <a:bodyPr/>
          <a:lstStyle/>
          <a:p>
            <a:fld id="{611BCEFE-BDF1-493B-A65E-0AA2B9BEEBF0}" type="slidenum">
              <a:rPr lang="zh-TW" altLang="en-US" smtClean="0"/>
              <a:t>23</a:t>
            </a:fld>
            <a:endParaRPr lang="zh-TW" altLang="en-US"/>
          </a:p>
        </p:txBody>
      </p:sp>
    </p:spTree>
    <p:extLst>
      <p:ext uri="{BB962C8B-B14F-4D97-AF65-F5344CB8AC3E}">
        <p14:creationId xmlns:p14="http://schemas.microsoft.com/office/powerpoint/2010/main" val="442001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D2739D10-34BD-54F0-96C1-52178FDBE637}"/>
              </a:ext>
            </a:extLst>
          </p:cNvPr>
          <p:cNvSpPr>
            <a:spLocks noGrp="1"/>
          </p:cNvSpPr>
          <p:nvPr>
            <p:ph type="sldNum" sz="quarter" idx="12"/>
          </p:nvPr>
        </p:nvSpPr>
        <p:spPr/>
        <p:txBody>
          <a:bodyPr/>
          <a:lstStyle/>
          <a:p>
            <a:fld id="{611BCEFE-BDF1-493B-A65E-0AA2B9BEEBF0}" type="slidenum">
              <a:rPr lang="zh-TW" altLang="en-US" smtClean="0"/>
              <a:t>24</a:t>
            </a:fld>
            <a:endParaRPr lang="zh-TW" altLang="en-US"/>
          </a:p>
        </p:txBody>
      </p:sp>
      <p:sp>
        <p:nvSpPr>
          <p:cNvPr id="3" name="內容版面配置區 2">
            <a:extLst>
              <a:ext uri="{FF2B5EF4-FFF2-40B4-BE49-F238E27FC236}">
                <a16:creationId xmlns:a16="http://schemas.microsoft.com/office/drawing/2014/main" id="{6270511F-4A2B-39D8-42BB-CEA918EE33A0}"/>
              </a:ext>
            </a:extLst>
          </p:cNvPr>
          <p:cNvSpPr>
            <a:spLocks noGrp="1"/>
          </p:cNvSpPr>
          <p:nvPr>
            <p:ph idx="1"/>
          </p:nvPr>
        </p:nvSpPr>
        <p:spPr/>
        <p:txBody>
          <a:bodyPr>
            <a:norm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altLang="zh-TW" sz="2800" b="0" i="0" u="none" strike="noStrike" kern="1200" cap="none" spc="0" normalizeH="0" baseline="0" noProof="0" dirty="0">
                <a:ln>
                  <a:noFill/>
                </a:ln>
                <a:solidFill>
                  <a:srgbClr val="4472C4"/>
                </a:solidFill>
                <a:effectLst/>
                <a:uLnTx/>
                <a:uFillTx/>
                <a:latin typeface="Times New Roman" panose="02020603050405020304" pitchFamily="18" charset="0"/>
                <a:ea typeface="標楷體" panose="03000509000000000000" pitchFamily="65" charset="-120"/>
                <a:cs typeface="Times New Roman" panose="02020603050405020304" pitchFamily="18" charset="0"/>
              </a:rPr>
              <a:t>Gases and vacuum systems</a:t>
            </a:r>
            <a:r>
              <a:rPr kumimoji="0" lang="zh-TW" alt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氣體和真空系統</a:t>
            </a:r>
            <a:endParaRPr kumimoji="0" lang="en-US" altLang="zh-TW" sz="2800" b="0" i="0" u="none" strike="noStrike" kern="1200" cap="none" spc="0" normalizeH="0" baseline="0" noProof="0" dirty="0">
              <a:ln>
                <a:noFill/>
              </a:ln>
              <a:solidFill>
                <a:srgbClr val="4472C4"/>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sz="2000" dirty="0"/>
          </a:p>
          <a:p>
            <a:r>
              <a:rPr lang="en-US" altLang="zh-TW" sz="2000" dirty="0"/>
              <a:t>6.19	Gases used in aseptic processes should be filtered through a </a:t>
            </a:r>
            <a:r>
              <a:rPr lang="en-US" altLang="zh-TW" sz="2000" dirty="0" err="1"/>
              <a:t>sterilising</a:t>
            </a:r>
            <a:r>
              <a:rPr lang="en-US" altLang="zh-TW" sz="2000" dirty="0"/>
              <a:t> grade filter (with a nominal pore size of a maximum of 0.22 µm) at the point of use. Where the filter is used on a batch basis (e.g. for filtration of gas used for overlay of aseptically filled products) or as product vessel vent filter, then the filter should be integrity tested and the results reviewed as part of the batch certification/release process. Any transfer pipework or tubing that is located after the final </a:t>
            </a:r>
            <a:r>
              <a:rPr lang="en-US" altLang="zh-TW" sz="2000" dirty="0" err="1"/>
              <a:t>sterilising</a:t>
            </a:r>
            <a:r>
              <a:rPr lang="en-US" altLang="zh-TW" sz="2000" dirty="0"/>
              <a:t> grade filter should be </a:t>
            </a:r>
            <a:r>
              <a:rPr lang="en-US" altLang="zh-TW" sz="2000" dirty="0" err="1"/>
              <a:t>sterilised</a:t>
            </a:r>
            <a:r>
              <a:rPr lang="en-US" altLang="zh-TW" sz="2000" dirty="0"/>
              <a:t>. When gases are used in the process, microbial monitoring of the gas should be performed periodically at the point of use.</a:t>
            </a:r>
          </a:p>
          <a:p>
            <a:r>
              <a:rPr lang="en-US" altLang="zh-TW" sz="2000" dirty="0"/>
              <a:t>6.19 </a:t>
            </a:r>
            <a:r>
              <a:rPr lang="zh-TW" altLang="en-US" sz="2000" dirty="0"/>
              <a:t>無菌製程中使用的氣體應在使用點通過滅菌級過濾器（標稱孔徑最大為 </a:t>
            </a:r>
            <a:r>
              <a:rPr lang="en-US" altLang="zh-TW" sz="2000" dirty="0"/>
              <a:t>0.22 µm</a:t>
            </a:r>
            <a:r>
              <a:rPr lang="zh-TW" altLang="en-US" sz="2000" dirty="0"/>
              <a:t>）過濾。如果</a:t>
            </a:r>
            <a:r>
              <a:rPr lang="zh-TW" altLang="en-US" sz="2000" dirty="0">
                <a:solidFill>
                  <a:schemeClr val="accent2"/>
                </a:solidFill>
              </a:rPr>
              <a:t>過濾器以批次為基礎使用</a:t>
            </a:r>
            <a:r>
              <a:rPr lang="zh-TW" altLang="en-US" sz="2000" dirty="0"/>
              <a:t>（例如，用於過濾用於覆蓋無菌填充產品的氣體）或作為</a:t>
            </a:r>
            <a:r>
              <a:rPr lang="zh-TW" altLang="en-US" sz="2000" dirty="0">
                <a:solidFill>
                  <a:schemeClr val="accent2"/>
                </a:solidFill>
              </a:rPr>
              <a:t>產品容器排氣過濾器</a:t>
            </a:r>
            <a:r>
              <a:rPr lang="zh-TW" altLang="en-US" sz="2000" dirty="0"/>
              <a:t>，則應對</a:t>
            </a:r>
            <a:r>
              <a:rPr lang="zh-TW" altLang="en-US" sz="2000" dirty="0">
                <a:solidFill>
                  <a:srgbClr val="00B050"/>
                </a:solidFill>
              </a:rPr>
              <a:t>過濾器進行完整性測試</a:t>
            </a:r>
            <a:r>
              <a:rPr lang="zh-TW" altLang="en-US" sz="2000" dirty="0"/>
              <a:t>，並將結果作為</a:t>
            </a:r>
            <a:r>
              <a:rPr lang="zh-TW" altLang="en-US" sz="2000" dirty="0">
                <a:solidFill>
                  <a:srgbClr val="FF0000"/>
                </a:solidFill>
              </a:rPr>
              <a:t>批次認證</a:t>
            </a:r>
            <a:r>
              <a:rPr lang="en-US" altLang="zh-TW" sz="2000" dirty="0">
                <a:solidFill>
                  <a:srgbClr val="FF0000"/>
                </a:solidFill>
              </a:rPr>
              <a:t>/</a:t>
            </a:r>
            <a:r>
              <a:rPr lang="zh-TW" altLang="en-US" sz="2000" dirty="0">
                <a:solidFill>
                  <a:srgbClr val="FF0000"/>
                </a:solidFill>
              </a:rPr>
              <a:t>放行過程的一部分進行審查</a:t>
            </a:r>
            <a:r>
              <a:rPr lang="en-US" altLang="zh-TW" sz="2000" dirty="0"/>
              <a:t>.</a:t>
            </a:r>
            <a:r>
              <a:rPr lang="zh-TW" altLang="en-US" sz="2000" dirty="0"/>
              <a:t>位於</a:t>
            </a:r>
            <a:r>
              <a:rPr lang="zh-TW" altLang="en-US" sz="2000" dirty="0">
                <a:solidFill>
                  <a:srgbClr val="FF0000"/>
                </a:solidFill>
              </a:rPr>
              <a:t>最終滅菌級過濾器之後的任何傳輸管道或管道都應進行滅菌</a:t>
            </a:r>
            <a:r>
              <a:rPr lang="zh-TW" altLang="en-US" sz="2000" dirty="0"/>
              <a:t>。當過程中使用氣體時，應在使用點</a:t>
            </a:r>
            <a:r>
              <a:rPr lang="zh-TW" altLang="en-US" sz="2000" dirty="0">
                <a:solidFill>
                  <a:srgbClr val="FF0000"/>
                </a:solidFill>
              </a:rPr>
              <a:t>定期對氣體進行微生物監測</a:t>
            </a:r>
            <a:r>
              <a:rPr lang="zh-TW" altLang="en-US" sz="2000" dirty="0"/>
              <a:t>。</a:t>
            </a:r>
            <a:endParaRPr lang="en-US" altLang="zh-TW" sz="2000" dirty="0"/>
          </a:p>
          <a:p>
            <a:endParaRPr lang="zh-TW" altLang="en-US" dirty="0"/>
          </a:p>
        </p:txBody>
      </p:sp>
    </p:spTree>
    <p:extLst>
      <p:ext uri="{BB962C8B-B14F-4D97-AF65-F5344CB8AC3E}">
        <p14:creationId xmlns:p14="http://schemas.microsoft.com/office/powerpoint/2010/main" val="749053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8">
            <a:extLst>
              <a:ext uri="{FF2B5EF4-FFF2-40B4-BE49-F238E27FC236}">
                <a16:creationId xmlns:a16="http://schemas.microsoft.com/office/drawing/2014/main" id="{8C09C72F-BECF-6BCE-AFB8-5EA23A45E375}"/>
              </a:ext>
            </a:extLst>
          </p:cNvPr>
          <p:cNvGraphicFramePr>
            <a:graphicFrameLocks/>
          </p:cNvGraphicFramePr>
          <p:nvPr>
            <p:extLst>
              <p:ext uri="{D42A27DB-BD31-4B8C-83A1-F6EECF244321}">
                <p14:modId xmlns:p14="http://schemas.microsoft.com/office/powerpoint/2010/main" val="3417932308"/>
              </p:ext>
            </p:extLst>
          </p:nvPr>
        </p:nvGraphicFramePr>
        <p:xfrm>
          <a:off x="1730829" y="3473113"/>
          <a:ext cx="9622971" cy="3064510"/>
        </p:xfrm>
        <a:graphic>
          <a:graphicData uri="http://schemas.openxmlformats.org/drawingml/2006/table">
            <a:tbl>
              <a:tblPr firstRow="1" bandRow="1">
                <a:tableStyleId>{5C22544A-7EE6-4342-B048-85BDC9FD1C3A}</a:tableStyleId>
              </a:tblPr>
              <a:tblGrid>
                <a:gridCol w="1240971">
                  <a:extLst>
                    <a:ext uri="{9D8B030D-6E8A-4147-A177-3AD203B41FA5}">
                      <a16:colId xmlns:a16="http://schemas.microsoft.com/office/drawing/2014/main" val="3228046276"/>
                    </a:ext>
                  </a:extLst>
                </a:gridCol>
                <a:gridCol w="8382000">
                  <a:extLst>
                    <a:ext uri="{9D8B030D-6E8A-4147-A177-3AD203B41FA5}">
                      <a16:colId xmlns:a16="http://schemas.microsoft.com/office/drawing/2014/main" val="2357696864"/>
                    </a:ext>
                  </a:extLst>
                </a:gridCol>
              </a:tblGrid>
              <a:tr h="412750">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產品名稱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Tailin-HTY-FT223 </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全自動過濾器完整性測試儀</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1138690311"/>
                  </a:ext>
                </a:extLst>
              </a:tr>
              <a:tr h="412750">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介紹</a:t>
                      </a:r>
                    </a:p>
                  </a:txBody>
                  <a:tcPr/>
                </a:tc>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產品能實現多種標準功能，包括前進流檢測、泡點檢測、水侵入檢測、前進流泡點聯合檢測、壓力衰減。</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設備進行自我檢測、自動控制穩定时间和檢測時間、儲存和列印當前測試結果等，歷史數據以圖形顯示，能更直觀的反映出檢測時間和氣體流速的變化情况。</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符合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GMP</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21 CFR PART 11</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對於電子數據的完整性、四級密碼權限、審計追蹤功能，多種形式備份。</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a16="http://schemas.microsoft.com/office/drawing/2014/main" val="3659217162"/>
                  </a:ext>
                </a:extLst>
              </a:tr>
              <a:tr h="412750">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應用</a:t>
                      </a:r>
                    </a:p>
                  </a:txBody>
                  <a:tcPr/>
                </a:tc>
                <a:tc>
                  <a:txBody>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製藥</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各種親疏水性滅菌級過濾器的非破壞式完整性測試儀，包含摺疊濾芯、疊式濾心、平板、濾膜等模組件。</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食品行業</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酒類、礦泉水、飲用水的過濾器。</a:t>
                      </a:r>
                    </a:p>
                  </a:txBody>
                  <a:tcPr/>
                </a:tc>
                <a:extLst>
                  <a:ext uri="{0D108BD9-81ED-4DB2-BD59-A6C34878D82A}">
                    <a16:rowId xmlns:a16="http://schemas.microsoft.com/office/drawing/2014/main" val="2926513910"/>
                  </a:ext>
                </a:extLst>
              </a:tr>
            </a:tbl>
          </a:graphicData>
        </a:graphic>
      </p:graphicFrame>
      <p:sp>
        <p:nvSpPr>
          <p:cNvPr id="2" name="投影片編號版面配置區 1">
            <a:extLst>
              <a:ext uri="{FF2B5EF4-FFF2-40B4-BE49-F238E27FC236}">
                <a16:creationId xmlns:a16="http://schemas.microsoft.com/office/drawing/2014/main" id="{ADDAA557-603B-3BDE-BDB9-4C88FBC957F1}"/>
              </a:ext>
            </a:extLst>
          </p:cNvPr>
          <p:cNvSpPr>
            <a:spLocks noGrp="1"/>
          </p:cNvSpPr>
          <p:nvPr>
            <p:ph type="sldNum" sz="quarter" idx="12"/>
          </p:nvPr>
        </p:nvSpPr>
        <p:spPr/>
        <p:txBody>
          <a:bodyPr/>
          <a:lstStyle/>
          <a:p>
            <a:fld id="{611BCEFE-BDF1-493B-A65E-0AA2B9BEEBF0}" type="slidenum">
              <a:rPr lang="zh-TW" altLang="en-US" smtClean="0"/>
              <a:t>25</a:t>
            </a:fld>
            <a:endParaRPr lang="zh-TW" altLang="en-US"/>
          </a:p>
        </p:txBody>
      </p:sp>
      <p:pic>
        <p:nvPicPr>
          <p:cNvPr id="8" name="內容版面配置區 7" descr="一張含有 文字, 室內, 凌亂 的圖片&#10;&#10;自動產生的描述">
            <a:extLst>
              <a:ext uri="{FF2B5EF4-FFF2-40B4-BE49-F238E27FC236}">
                <a16:creationId xmlns:a16="http://schemas.microsoft.com/office/drawing/2014/main" id="{5747638D-00AC-0DAD-B744-95B754790E0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7000"/>
                    </a14:imgEffect>
                  </a14:imgLayer>
                </a14:imgProps>
              </a:ext>
              <a:ext uri="{28A0092B-C50C-407E-A947-70E740481C1C}">
                <a14:useLocalDpi xmlns:a14="http://schemas.microsoft.com/office/drawing/2010/main"/>
              </a:ext>
            </a:extLst>
          </a:blip>
          <a:stretch>
            <a:fillRect/>
          </a:stretch>
        </p:blipFill>
        <p:spPr>
          <a:xfrm>
            <a:off x="1496428" y="337019"/>
            <a:ext cx="4817872" cy="2819249"/>
          </a:xfrm>
          <a:prstGeom prst="roundRect">
            <a:avLst>
              <a:gd name="adj" fmla="val 8594"/>
            </a:avLst>
          </a:prstGeom>
          <a:solidFill>
            <a:srgbClr val="FFFFFF">
              <a:shade val="85000"/>
            </a:srgbClr>
          </a:solidFill>
          <a:ln>
            <a:noFill/>
          </a:ln>
          <a:effectLst/>
        </p:spPr>
      </p:pic>
      <p:pic>
        <p:nvPicPr>
          <p:cNvPr id="5" name="圖片 4">
            <a:extLst>
              <a:ext uri="{FF2B5EF4-FFF2-40B4-BE49-F238E27FC236}">
                <a16:creationId xmlns:a16="http://schemas.microsoft.com/office/drawing/2014/main" id="{C6FCD37F-D567-DD9A-9529-124502D6A6D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409"/>
          <a:stretch/>
        </p:blipFill>
        <p:spPr>
          <a:xfrm>
            <a:off x="6406412" y="293753"/>
            <a:ext cx="4947388" cy="2905780"/>
          </a:xfrm>
          <a:prstGeom prst="rect">
            <a:avLst/>
          </a:prstGeom>
        </p:spPr>
      </p:pic>
      <p:sp>
        <p:nvSpPr>
          <p:cNvPr id="9" name="文字方塊 8">
            <a:extLst>
              <a:ext uri="{FF2B5EF4-FFF2-40B4-BE49-F238E27FC236}">
                <a16:creationId xmlns:a16="http://schemas.microsoft.com/office/drawing/2014/main" id="{95E04BAF-6379-535C-41B7-0641C750D625}"/>
              </a:ext>
            </a:extLst>
          </p:cNvPr>
          <p:cNvSpPr txBox="1"/>
          <p:nvPr/>
        </p:nvSpPr>
        <p:spPr>
          <a:xfrm>
            <a:off x="2629667" y="3155419"/>
            <a:ext cx="2441694" cy="338554"/>
          </a:xfrm>
          <a:prstGeom prst="rect">
            <a:avLst/>
          </a:prstGeom>
          <a:noFill/>
        </p:spPr>
        <p:txBody>
          <a:bodyPr wrap="none" rtlCol="0">
            <a:spAutoFit/>
          </a:bodyPr>
          <a:lstStyle/>
          <a:p>
            <a:r>
              <a:rPr lang="zh-TW" altLang="en-US" sz="1600" dirty="0">
                <a:latin typeface="標楷體" panose="03000509000000000000" pitchFamily="65" charset="-120"/>
                <a:ea typeface="標楷體" panose="03000509000000000000" pitchFamily="65" charset="-120"/>
              </a:rPr>
              <a:t>某疫苗公司疏水濾芯檢測</a:t>
            </a:r>
          </a:p>
        </p:txBody>
      </p:sp>
      <p:sp>
        <p:nvSpPr>
          <p:cNvPr id="10" name="文字方塊 9">
            <a:extLst>
              <a:ext uri="{FF2B5EF4-FFF2-40B4-BE49-F238E27FC236}">
                <a16:creationId xmlns:a16="http://schemas.microsoft.com/office/drawing/2014/main" id="{BF369DEC-8C37-8675-132E-D7AF83A7C9A5}"/>
              </a:ext>
            </a:extLst>
          </p:cNvPr>
          <p:cNvSpPr txBox="1"/>
          <p:nvPr/>
        </p:nvSpPr>
        <p:spPr>
          <a:xfrm>
            <a:off x="7591306" y="3133692"/>
            <a:ext cx="2236510" cy="338554"/>
          </a:xfrm>
          <a:prstGeom prst="rect">
            <a:avLst/>
          </a:prstGeom>
          <a:noFill/>
        </p:spPr>
        <p:txBody>
          <a:bodyPr wrap="none" rtlCol="0">
            <a:spAutoFit/>
          </a:bodyPr>
          <a:lstStyle/>
          <a:p>
            <a:r>
              <a:rPr lang="zh-TW" altLang="en-US" sz="1600" dirty="0">
                <a:latin typeface="標楷體" panose="03000509000000000000" pitchFamily="65" charset="-120"/>
                <a:ea typeface="標楷體" panose="03000509000000000000" pitchFamily="65" charset="-120"/>
              </a:rPr>
              <a:t>某生物所親水濾芯檢測</a:t>
            </a:r>
          </a:p>
        </p:txBody>
      </p:sp>
    </p:spTree>
    <p:extLst>
      <p:ext uri="{BB962C8B-B14F-4D97-AF65-F5344CB8AC3E}">
        <p14:creationId xmlns:p14="http://schemas.microsoft.com/office/powerpoint/2010/main" val="1688501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3F9F92E-6C69-0B68-2F0A-180E0CE15452}"/>
              </a:ext>
            </a:extLst>
          </p:cNvPr>
          <p:cNvSpPr>
            <a:spLocks noGrp="1"/>
          </p:cNvSpPr>
          <p:nvPr>
            <p:ph idx="1"/>
          </p:nvPr>
        </p:nvSpPr>
        <p:spPr>
          <a:xfrm>
            <a:off x="838200" y="136525"/>
            <a:ext cx="10515600" cy="6584950"/>
          </a:xfrm>
        </p:spPr>
        <p:txBody>
          <a:bodyPr>
            <a:normAutofit/>
          </a:bodyPr>
          <a:lstStyle/>
          <a:p>
            <a:pPr marL="0" indent="0">
              <a:lnSpc>
                <a:spcPct val="110000"/>
              </a:lnSpc>
              <a:buNone/>
            </a:pPr>
            <a:r>
              <a:rPr lang="en-US" altLang="zh-TW" dirty="0">
                <a:solidFill>
                  <a:schemeClr val="accent1"/>
                </a:solidFill>
              </a:rPr>
              <a:t>Gases and vacuum systems</a:t>
            </a:r>
            <a:r>
              <a:rPr lang="zh-TW" altLang="en-US" dirty="0">
                <a:solidFill>
                  <a:schemeClr val="accent1"/>
                </a:solidFill>
              </a:rPr>
              <a:t> 氣體和真空系統</a:t>
            </a:r>
            <a:endParaRPr lang="en-US" altLang="zh-TW" dirty="0">
              <a:solidFill>
                <a:schemeClr val="accent1"/>
              </a:solidFill>
            </a:endParaRPr>
          </a:p>
          <a:p>
            <a:endParaRPr lang="en-US" altLang="zh-TW" sz="2000" dirty="0"/>
          </a:p>
          <a:p>
            <a:endParaRPr lang="en-US" altLang="zh-TW" sz="2000" dirty="0"/>
          </a:p>
          <a:p>
            <a:r>
              <a:rPr lang="en-US" altLang="zh-TW" sz="2000" dirty="0"/>
              <a:t>6.20	Where backflow from vacuum or pressure systems poses a potential risk to the product, there should be mechanism(s) to prevent backflow when the vacuum or pressure system is shut off.</a:t>
            </a:r>
          </a:p>
          <a:p>
            <a:r>
              <a:rPr lang="zh-TW" altLang="en-US" sz="2000" dirty="0"/>
              <a:t>如果</a:t>
            </a:r>
            <a:r>
              <a:rPr lang="zh-TW" altLang="en-US" sz="2000" dirty="0">
                <a:solidFill>
                  <a:srgbClr val="FF0000"/>
                </a:solidFill>
              </a:rPr>
              <a:t>真空或壓力系統的回流對產品構成潛在風險</a:t>
            </a:r>
            <a:r>
              <a:rPr lang="zh-TW" altLang="en-US" sz="2000" dirty="0"/>
              <a:t>，則應有機制在</a:t>
            </a:r>
            <a:r>
              <a:rPr lang="zh-TW" altLang="en-US" sz="2000" dirty="0">
                <a:solidFill>
                  <a:srgbClr val="00B050"/>
                </a:solidFill>
              </a:rPr>
              <a:t>真空或壓力系統</a:t>
            </a:r>
            <a:r>
              <a:rPr lang="zh-TW" altLang="en-US" sz="2000" dirty="0"/>
              <a:t>關閉時</a:t>
            </a:r>
            <a:r>
              <a:rPr lang="zh-TW" altLang="en-US" sz="2000" dirty="0">
                <a:solidFill>
                  <a:srgbClr val="00B050"/>
                </a:solidFill>
              </a:rPr>
              <a:t>防止回流</a:t>
            </a:r>
            <a:r>
              <a:rPr lang="zh-TW" altLang="en-US" sz="2000" dirty="0"/>
              <a:t>。</a:t>
            </a:r>
          </a:p>
        </p:txBody>
      </p:sp>
      <p:sp>
        <p:nvSpPr>
          <p:cNvPr id="4" name="投影片編號版面配置區 3">
            <a:extLst>
              <a:ext uri="{FF2B5EF4-FFF2-40B4-BE49-F238E27FC236}">
                <a16:creationId xmlns:a16="http://schemas.microsoft.com/office/drawing/2014/main" id="{4E3B8ADC-EA6C-10F0-F940-BB1D10C7EB4A}"/>
              </a:ext>
            </a:extLst>
          </p:cNvPr>
          <p:cNvSpPr>
            <a:spLocks noGrp="1"/>
          </p:cNvSpPr>
          <p:nvPr>
            <p:ph type="sldNum" sz="quarter" idx="12"/>
          </p:nvPr>
        </p:nvSpPr>
        <p:spPr/>
        <p:txBody>
          <a:bodyPr/>
          <a:lstStyle/>
          <a:p>
            <a:fld id="{611BCEFE-BDF1-493B-A65E-0AA2B9BEEBF0}" type="slidenum">
              <a:rPr lang="zh-TW" altLang="en-US" smtClean="0"/>
              <a:t>26</a:t>
            </a:fld>
            <a:endParaRPr lang="zh-TW" altLang="en-US"/>
          </a:p>
        </p:txBody>
      </p:sp>
    </p:spTree>
    <p:extLst>
      <p:ext uri="{BB962C8B-B14F-4D97-AF65-F5344CB8AC3E}">
        <p14:creationId xmlns:p14="http://schemas.microsoft.com/office/powerpoint/2010/main" val="1996695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61504C5-1DFC-7899-1519-45FB0AB1851B}"/>
              </a:ext>
            </a:extLst>
          </p:cNvPr>
          <p:cNvSpPr>
            <a:spLocks noGrp="1"/>
          </p:cNvSpPr>
          <p:nvPr>
            <p:ph idx="1"/>
          </p:nvPr>
        </p:nvSpPr>
        <p:spPr/>
        <p:txBody>
          <a:bodyPr/>
          <a:lstStyle/>
          <a:p>
            <a:pPr marL="0" indent="0">
              <a:buNone/>
            </a:pPr>
            <a:r>
              <a:rPr lang="en-US" altLang="zh-TW" sz="3200" dirty="0">
                <a:solidFill>
                  <a:schemeClr val="accent1"/>
                </a:solidFill>
              </a:rPr>
              <a:t>Heating and cooling and hydraulic systems </a:t>
            </a:r>
          </a:p>
          <a:p>
            <a:pPr marL="0" indent="0">
              <a:buNone/>
            </a:pPr>
            <a:r>
              <a:rPr lang="zh-TW" altLang="en-US" sz="3200" dirty="0">
                <a:solidFill>
                  <a:schemeClr val="accent1"/>
                </a:solidFill>
              </a:rPr>
              <a:t>加熱、冷卻以及液壓系統</a:t>
            </a:r>
            <a:endParaRPr lang="en-US" altLang="zh-TW" sz="3200" dirty="0">
              <a:solidFill>
                <a:schemeClr val="accent1"/>
              </a:solidFill>
            </a:endParaRPr>
          </a:p>
          <a:p>
            <a:r>
              <a:rPr lang="en-US" altLang="zh-TW" sz="2000" dirty="0"/>
              <a:t>6.21	Major items of equipment associated with hydraulic, heating and cooling systems should, where possible, be located outside the filling room. There should be appropriate controls to contain any spillage and/or cross contamination associated with the system fluids.</a:t>
            </a:r>
          </a:p>
          <a:p>
            <a:r>
              <a:rPr lang="en-US" altLang="zh-TW" sz="2000" dirty="0"/>
              <a:t>6.21 </a:t>
            </a:r>
            <a:r>
              <a:rPr lang="zh-TW" altLang="en-US" sz="2000" dirty="0"/>
              <a:t>與液壓、加熱和冷卻系統相關的主要設備項目應</a:t>
            </a:r>
            <a:r>
              <a:rPr lang="zh-TW" altLang="en-US" sz="2000" dirty="0">
                <a:solidFill>
                  <a:srgbClr val="FF0000"/>
                </a:solidFill>
              </a:rPr>
              <a:t>盡可能安裝於灌裝間外</a:t>
            </a:r>
            <a:r>
              <a:rPr lang="zh-TW" altLang="en-US" sz="2000" dirty="0"/>
              <a:t>。應該有適當的</a:t>
            </a:r>
            <a:r>
              <a:rPr lang="zh-TW" altLang="en-US" sz="2000" dirty="0">
                <a:solidFill>
                  <a:srgbClr val="00B050"/>
                </a:solidFill>
              </a:rPr>
              <a:t>控制措施</a:t>
            </a:r>
            <a:r>
              <a:rPr lang="zh-TW" altLang="en-US" sz="2000" dirty="0"/>
              <a:t>來</a:t>
            </a:r>
            <a:r>
              <a:rPr lang="zh-TW" altLang="en-US" sz="2000" dirty="0">
                <a:solidFill>
                  <a:schemeClr val="accent2"/>
                </a:solidFill>
              </a:rPr>
              <a:t>控制與系統流體相關的任何溢出和</a:t>
            </a:r>
            <a:r>
              <a:rPr lang="en-US" altLang="zh-TW" sz="2000" dirty="0">
                <a:solidFill>
                  <a:schemeClr val="accent2"/>
                </a:solidFill>
              </a:rPr>
              <a:t>/</a:t>
            </a:r>
            <a:r>
              <a:rPr lang="zh-TW" altLang="en-US" sz="2000" dirty="0">
                <a:solidFill>
                  <a:schemeClr val="accent2"/>
                </a:solidFill>
              </a:rPr>
              <a:t>或交叉污染</a:t>
            </a:r>
            <a:r>
              <a:rPr lang="zh-TW" altLang="en-US" sz="2000" dirty="0"/>
              <a:t>。</a:t>
            </a:r>
            <a:endParaRPr lang="en-US" altLang="zh-TW" sz="2000" dirty="0"/>
          </a:p>
          <a:p>
            <a:r>
              <a:rPr lang="en-US" altLang="zh-TW" sz="2000" dirty="0"/>
              <a:t>6.22	Any leaks from these systems that would present a risk to the product should be detectable (e.g. an indication system for leakage).</a:t>
            </a:r>
          </a:p>
          <a:p>
            <a:r>
              <a:rPr lang="en-US" altLang="zh-TW" sz="2000" dirty="0"/>
              <a:t>6.22 </a:t>
            </a:r>
            <a:r>
              <a:rPr lang="zh-TW" altLang="en-US" sz="2000" dirty="0"/>
              <a:t>這些系統的任何可能對產品構成風險的洩漏都應該是可檢測的（</a:t>
            </a:r>
            <a:r>
              <a:rPr lang="zh-TW" altLang="en-US" sz="2000" dirty="0">
                <a:solidFill>
                  <a:srgbClr val="00B050"/>
                </a:solidFill>
              </a:rPr>
              <a:t>例如洩漏指示系統</a:t>
            </a:r>
            <a:r>
              <a:rPr lang="zh-TW" altLang="en-US" sz="2000" dirty="0"/>
              <a:t>）。</a:t>
            </a:r>
          </a:p>
        </p:txBody>
      </p:sp>
      <p:sp>
        <p:nvSpPr>
          <p:cNvPr id="4" name="投影片編號版面配置區 3">
            <a:extLst>
              <a:ext uri="{FF2B5EF4-FFF2-40B4-BE49-F238E27FC236}">
                <a16:creationId xmlns:a16="http://schemas.microsoft.com/office/drawing/2014/main" id="{71DC980A-3E18-15EB-D464-7D694167032F}"/>
              </a:ext>
            </a:extLst>
          </p:cNvPr>
          <p:cNvSpPr>
            <a:spLocks noGrp="1"/>
          </p:cNvSpPr>
          <p:nvPr>
            <p:ph type="sldNum" sz="quarter" idx="12"/>
          </p:nvPr>
        </p:nvSpPr>
        <p:spPr/>
        <p:txBody>
          <a:bodyPr/>
          <a:lstStyle/>
          <a:p>
            <a:fld id="{611BCEFE-BDF1-493B-A65E-0AA2B9BEEBF0}" type="slidenum">
              <a:rPr lang="zh-TW" altLang="en-US" smtClean="0"/>
              <a:t>27</a:t>
            </a:fld>
            <a:endParaRPr lang="zh-TW" altLang="en-US"/>
          </a:p>
        </p:txBody>
      </p:sp>
    </p:spTree>
    <p:extLst>
      <p:ext uri="{BB962C8B-B14F-4D97-AF65-F5344CB8AC3E}">
        <p14:creationId xmlns:p14="http://schemas.microsoft.com/office/powerpoint/2010/main" val="859122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E10591D-8D9E-F767-1CF1-14EA8ECF3321}"/>
              </a:ext>
            </a:extLst>
          </p:cNvPr>
          <p:cNvSpPr>
            <a:spLocks noGrp="1"/>
          </p:cNvSpPr>
          <p:nvPr>
            <p:ph idx="1"/>
          </p:nvPr>
        </p:nvSpPr>
        <p:spPr/>
        <p:txBody>
          <a:bodyPr>
            <a:normAutofit/>
          </a:bodyPr>
          <a:lstStyle/>
          <a:p>
            <a:r>
              <a:rPr lang="en-US" altLang="zh-TW" sz="2000" dirty="0"/>
              <a:t>7.1</a:t>
            </a:r>
            <a:r>
              <a:rPr lang="zh-TW" altLang="en-US" sz="2000" dirty="0"/>
              <a:t> </a:t>
            </a:r>
            <a:r>
              <a:rPr lang="en-US" altLang="zh-TW" sz="2000" dirty="0"/>
              <a:t>The manufacturer should ensure that there are sufficient appropriate personnel, suitably qualified, trained and experienced in the manufacture and testing of sterile products, and any of the specific manufacturing technologies used in the site’s manufacturing operations, to ensure compliance with GMP applicable to the manufacture and handling of sterile products.</a:t>
            </a:r>
          </a:p>
          <a:p>
            <a:r>
              <a:rPr lang="en-US" altLang="zh-TW" sz="2000" dirty="0"/>
              <a:t>7.1 </a:t>
            </a:r>
            <a:r>
              <a:rPr lang="zh-TW" altLang="en-US" sz="2000" dirty="0">
                <a:solidFill>
                  <a:schemeClr val="accent2"/>
                </a:solidFill>
              </a:rPr>
              <a:t>製造商</a:t>
            </a:r>
            <a:r>
              <a:rPr lang="zh-TW" altLang="en-US" sz="2000" dirty="0"/>
              <a:t>應確保有足夠的適當</a:t>
            </a:r>
            <a:r>
              <a:rPr lang="zh-TW" altLang="en-US" sz="2000" dirty="0">
                <a:solidFill>
                  <a:schemeClr val="accent2"/>
                </a:solidFill>
              </a:rPr>
              <a:t>人員</a:t>
            </a:r>
            <a:r>
              <a:rPr lang="zh-TW" altLang="en-US" sz="2000" dirty="0"/>
              <a:t>，在無菌產品的製造和測試以及場所製造操作中使用的任何特定製造技術方面具有</a:t>
            </a:r>
            <a:r>
              <a:rPr lang="zh-TW" altLang="en-US" sz="2000" dirty="0">
                <a:solidFill>
                  <a:schemeClr val="accent2"/>
                </a:solidFill>
              </a:rPr>
              <a:t>適當的資格、培訓和經驗</a:t>
            </a:r>
            <a:r>
              <a:rPr lang="zh-TW" altLang="en-US" sz="2000" dirty="0"/>
              <a:t>，以確保符合適用於製造的 </a:t>
            </a:r>
            <a:r>
              <a:rPr lang="en-US" altLang="zh-TW" sz="2000" dirty="0"/>
              <a:t>GMP</a:t>
            </a:r>
            <a:r>
              <a:rPr lang="zh-TW" altLang="en-US" sz="2000" dirty="0"/>
              <a:t>和無菌產品的處理。</a:t>
            </a:r>
            <a:endParaRPr lang="en-US" altLang="zh-TW" sz="2000" dirty="0"/>
          </a:p>
          <a:p>
            <a:r>
              <a:rPr lang="en-US" altLang="zh-TW" sz="2000" dirty="0"/>
              <a:t>7.2</a:t>
            </a:r>
            <a:r>
              <a:rPr lang="zh-TW" altLang="en-US" sz="2000" dirty="0"/>
              <a:t> </a:t>
            </a:r>
            <a:r>
              <a:rPr lang="en-US" altLang="zh-TW" sz="2000" dirty="0"/>
              <a:t>Only the minimum number of personnel required should be present in cleanrooms. The maximum number of operators in cleanrooms should be determined, documented and considered during activities such as initial qualification and APS, so as not to compromise sterility assurance.</a:t>
            </a:r>
          </a:p>
          <a:p>
            <a:r>
              <a:rPr lang="zh-TW" altLang="en-US" sz="2000" dirty="0"/>
              <a:t>潔淨室中只應出現所需的最少人員。應在初始資格和 </a:t>
            </a:r>
            <a:r>
              <a:rPr lang="en-US" altLang="zh-TW" sz="2000" dirty="0"/>
              <a:t>APS </a:t>
            </a:r>
            <a:r>
              <a:rPr lang="zh-TW" altLang="en-US" sz="2000" dirty="0"/>
              <a:t>等活動中確定、記錄和考慮潔淨室操作員的最大數量，以免影響無菌保證。</a:t>
            </a:r>
            <a:endParaRPr lang="en-US" altLang="zh-TW" sz="2000" dirty="0"/>
          </a:p>
        </p:txBody>
      </p:sp>
      <p:sp>
        <p:nvSpPr>
          <p:cNvPr id="4" name="投影片編號版面配置區 3">
            <a:extLst>
              <a:ext uri="{FF2B5EF4-FFF2-40B4-BE49-F238E27FC236}">
                <a16:creationId xmlns:a16="http://schemas.microsoft.com/office/drawing/2014/main" id="{EFF11460-4B4A-8484-51C2-D354F83FA127}"/>
              </a:ext>
            </a:extLst>
          </p:cNvPr>
          <p:cNvSpPr>
            <a:spLocks noGrp="1"/>
          </p:cNvSpPr>
          <p:nvPr>
            <p:ph type="sldNum" sz="quarter" idx="12"/>
          </p:nvPr>
        </p:nvSpPr>
        <p:spPr/>
        <p:txBody>
          <a:bodyPr/>
          <a:lstStyle/>
          <a:p>
            <a:fld id="{611BCEFE-BDF1-493B-A65E-0AA2B9BEEBF0}" type="slidenum">
              <a:rPr lang="zh-TW" altLang="en-US" smtClean="0"/>
              <a:t>28</a:t>
            </a:fld>
            <a:endParaRPr lang="zh-TW" altLang="en-US"/>
          </a:p>
        </p:txBody>
      </p:sp>
    </p:spTree>
    <p:extLst>
      <p:ext uri="{BB962C8B-B14F-4D97-AF65-F5344CB8AC3E}">
        <p14:creationId xmlns:p14="http://schemas.microsoft.com/office/powerpoint/2010/main" val="1121895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672C819-9271-7FDC-8D5C-CEECBD08BE53}"/>
              </a:ext>
            </a:extLst>
          </p:cNvPr>
          <p:cNvSpPr>
            <a:spLocks noGrp="1"/>
          </p:cNvSpPr>
          <p:nvPr>
            <p:ph idx="1"/>
          </p:nvPr>
        </p:nvSpPr>
        <p:spPr/>
        <p:txBody>
          <a:bodyPr/>
          <a:lstStyle/>
          <a:p>
            <a:pPr marL="254000" marR="319405" algn="just">
              <a:spcBef>
                <a:spcPts val="375"/>
              </a:spcBef>
            </a:pPr>
            <a:r>
              <a:rPr lang="en-US" altLang="zh-TW" sz="1800" dirty="0"/>
              <a:t>7.3</a:t>
            </a:r>
            <a:r>
              <a:rPr lang="zh-TW" altLang="en-US" sz="1800" dirty="0"/>
              <a:t> </a:t>
            </a:r>
            <a:r>
              <a:rPr lang="en-US" altLang="zh-TW" sz="1800" dirty="0"/>
              <a:t>All personnel including those performing cleaning, maintenance, monitoring and those that access cleanrooms should receive regular training, gowning qualification and assessment in disciplines relevant to the correct manufacture of sterile products. This training should include the basic elements</a:t>
            </a:r>
            <a:r>
              <a:rPr lang="zh-TW" altLang="en-US" sz="1800" dirty="0"/>
              <a:t> </a:t>
            </a:r>
            <a:r>
              <a:rPr lang="en-US" altLang="zh-TW" sz="1800" dirty="0">
                <a:effectLst/>
                <a:latin typeface="Times New Roman" panose="02020603050405020304" pitchFamily="18" charset="0"/>
                <a:ea typeface="Times New Roman" panose="02020603050405020304" pitchFamily="18" charset="0"/>
              </a:rPr>
              <a:t>of microbiology and hygiene, with a specific focus on cleanroom practices, contamination control,</a:t>
            </a:r>
            <a:r>
              <a:rPr lang="en-US" altLang="zh-TW" sz="1800" spc="5" dirty="0">
                <a:effectLst/>
                <a:latin typeface="Times New Roman" panose="02020603050405020304" pitchFamily="18" charset="0"/>
                <a:ea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rPr>
              <a:t>aseptic techniques and the protection of sterile products (for those operators entering the grade B</a:t>
            </a:r>
            <a:r>
              <a:rPr lang="en-US" altLang="zh-TW" sz="1800" spc="5" dirty="0">
                <a:effectLst/>
                <a:latin typeface="Times New Roman" panose="02020603050405020304" pitchFamily="18" charset="0"/>
                <a:ea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rPr>
              <a:t>cleanrooms and/or intervening into grade A) and the potential safety implications to the patient if the</a:t>
            </a:r>
            <a:r>
              <a:rPr lang="en-US" altLang="zh-TW" sz="1800" spc="-260" dirty="0">
                <a:effectLst/>
                <a:latin typeface="Times New Roman" panose="02020603050405020304" pitchFamily="18" charset="0"/>
                <a:ea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rPr>
              <a:t>product is not sterile. The level of training should be based on the criticality of the function and area</a:t>
            </a:r>
            <a:r>
              <a:rPr lang="en-US" altLang="zh-TW" sz="1800" spc="5" dirty="0">
                <a:effectLst/>
                <a:latin typeface="Times New Roman" panose="02020603050405020304" pitchFamily="18" charset="0"/>
                <a:ea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rPr>
              <a:t>in</a:t>
            </a:r>
            <a:r>
              <a:rPr lang="en-US" altLang="zh-TW" sz="1800" spc="-5" dirty="0">
                <a:effectLst/>
                <a:latin typeface="Times New Roman" panose="02020603050405020304" pitchFamily="18" charset="0"/>
                <a:ea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rPr>
              <a:t>which the personnel</a:t>
            </a:r>
            <a:r>
              <a:rPr lang="en-US" altLang="zh-TW" sz="1800" spc="5" dirty="0">
                <a:effectLst/>
                <a:latin typeface="Times New Roman" panose="02020603050405020304" pitchFamily="18" charset="0"/>
                <a:ea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rPr>
              <a:t>are</a:t>
            </a:r>
            <a:r>
              <a:rPr lang="en-US" altLang="zh-TW" sz="1800" spc="-10" dirty="0">
                <a:effectLst/>
                <a:latin typeface="Times New Roman" panose="02020603050405020304" pitchFamily="18" charset="0"/>
                <a:ea typeface="Times New Roman" panose="02020603050405020304" pitchFamily="18" charset="0"/>
              </a:rPr>
              <a:t> </a:t>
            </a:r>
            <a:r>
              <a:rPr lang="en-US" altLang="zh-TW" sz="1800" dirty="0">
                <a:effectLst/>
                <a:latin typeface="Times New Roman" panose="02020603050405020304" pitchFamily="18" charset="0"/>
                <a:ea typeface="Times New Roman" panose="02020603050405020304" pitchFamily="18" charset="0"/>
              </a:rPr>
              <a:t>working.</a:t>
            </a:r>
            <a:endParaRPr lang="zh-TW" altLang="zh-TW" sz="1800" dirty="0">
              <a:effectLst/>
              <a:latin typeface="Times New Roman" panose="02020603050405020304" pitchFamily="18" charset="0"/>
              <a:ea typeface="Times New Roman" panose="02020603050405020304" pitchFamily="18" charset="0"/>
            </a:endParaRPr>
          </a:p>
          <a:p>
            <a:r>
              <a:rPr lang="en-US" altLang="zh-TW" sz="2000" dirty="0"/>
              <a:t>7.3 </a:t>
            </a:r>
            <a:r>
              <a:rPr lang="zh-TW" altLang="en-US" sz="2000" dirty="0">
                <a:solidFill>
                  <a:schemeClr val="accent2"/>
                </a:solidFill>
              </a:rPr>
              <a:t>所有人員</a:t>
            </a:r>
            <a:r>
              <a:rPr lang="zh-TW" altLang="en-US" sz="2000" dirty="0"/>
              <a:t>，包括執行清潔、維護、監控和進入潔淨室的人員，都應</a:t>
            </a:r>
            <a:r>
              <a:rPr lang="zh-TW" altLang="en-US" sz="2000" dirty="0">
                <a:solidFill>
                  <a:schemeClr val="accent2"/>
                </a:solidFill>
              </a:rPr>
              <a:t>接受</a:t>
            </a:r>
            <a:r>
              <a:rPr lang="zh-TW" altLang="en-US" sz="2000" dirty="0"/>
              <a:t>與</a:t>
            </a:r>
            <a:r>
              <a:rPr lang="zh-TW" altLang="en-US" sz="2000" dirty="0">
                <a:solidFill>
                  <a:schemeClr val="accent2"/>
                </a:solidFill>
              </a:rPr>
              <a:t>正確生產無菌產品相關的學科的定期培訓、穿衣資格和評估</a:t>
            </a:r>
            <a:r>
              <a:rPr lang="zh-TW" altLang="en-US" sz="2000" dirty="0"/>
              <a:t>。該培訓應包括</a:t>
            </a:r>
            <a:r>
              <a:rPr lang="zh-TW" altLang="en-US" sz="2000" dirty="0">
                <a:solidFill>
                  <a:srgbClr val="FF0000"/>
                </a:solidFill>
              </a:rPr>
              <a:t>微生物學和衛生</a:t>
            </a:r>
            <a:r>
              <a:rPr lang="zh-TW" altLang="en-US" sz="2000" dirty="0"/>
              <a:t>的基本要素，特別關注潔淨室操作、污染控制、無菌技術和無菌產品的保護（針對</a:t>
            </a:r>
            <a:r>
              <a:rPr lang="zh-TW" altLang="en-US" sz="2000" dirty="0">
                <a:solidFill>
                  <a:srgbClr val="FF0000"/>
                </a:solidFill>
              </a:rPr>
              <a:t>進入 </a:t>
            </a:r>
            <a:r>
              <a:rPr lang="en-US" altLang="zh-TW" sz="2000" dirty="0">
                <a:solidFill>
                  <a:srgbClr val="FF0000"/>
                </a:solidFill>
              </a:rPr>
              <a:t>B </a:t>
            </a:r>
            <a:r>
              <a:rPr lang="zh-TW" altLang="en-US" sz="2000" dirty="0">
                <a:solidFill>
                  <a:srgbClr val="FF0000"/>
                </a:solidFill>
              </a:rPr>
              <a:t>級潔淨室</a:t>
            </a:r>
            <a:r>
              <a:rPr lang="zh-TW" altLang="en-US" sz="2000" dirty="0"/>
              <a:t>和</a:t>
            </a:r>
            <a:r>
              <a:rPr lang="en-US" altLang="zh-TW" sz="2000" dirty="0"/>
              <a:t>/</a:t>
            </a:r>
            <a:r>
              <a:rPr lang="zh-TW" altLang="en-US" sz="2000" dirty="0"/>
              <a:t>或</a:t>
            </a:r>
            <a:r>
              <a:rPr lang="zh-TW" altLang="en-US" sz="2000" dirty="0">
                <a:solidFill>
                  <a:srgbClr val="FF0000"/>
                </a:solidFill>
              </a:rPr>
              <a:t>進入 </a:t>
            </a:r>
            <a:r>
              <a:rPr lang="en-US" altLang="zh-TW" sz="2000" dirty="0">
                <a:solidFill>
                  <a:srgbClr val="FF0000"/>
                </a:solidFill>
              </a:rPr>
              <a:t>A </a:t>
            </a:r>
            <a:r>
              <a:rPr lang="zh-TW" altLang="en-US" sz="2000" dirty="0">
                <a:solidFill>
                  <a:srgbClr val="FF0000"/>
                </a:solidFill>
              </a:rPr>
              <a:t>級潔淨室</a:t>
            </a:r>
            <a:r>
              <a:rPr lang="zh-TW" altLang="en-US" sz="2000" dirty="0"/>
              <a:t>的操作人員）和如果產品不是無菌的，對患者的潛在安全影響。培訓水平應基於人員工作的職能和領域的關鍵程度。</a:t>
            </a:r>
            <a:endParaRPr lang="zh-TW" altLang="zh-TW" sz="2000" dirty="0"/>
          </a:p>
          <a:p>
            <a:endParaRPr lang="zh-TW" altLang="en-US" dirty="0"/>
          </a:p>
        </p:txBody>
      </p:sp>
      <p:sp>
        <p:nvSpPr>
          <p:cNvPr id="4" name="投影片編號版面配置區 3">
            <a:extLst>
              <a:ext uri="{FF2B5EF4-FFF2-40B4-BE49-F238E27FC236}">
                <a16:creationId xmlns:a16="http://schemas.microsoft.com/office/drawing/2014/main" id="{32B5EE26-EDFF-37FC-5655-322481211AD1}"/>
              </a:ext>
            </a:extLst>
          </p:cNvPr>
          <p:cNvSpPr>
            <a:spLocks noGrp="1"/>
          </p:cNvSpPr>
          <p:nvPr>
            <p:ph type="sldNum" sz="quarter" idx="12"/>
          </p:nvPr>
        </p:nvSpPr>
        <p:spPr/>
        <p:txBody>
          <a:bodyPr/>
          <a:lstStyle/>
          <a:p>
            <a:fld id="{611BCEFE-BDF1-493B-A65E-0AA2B9BEEBF0}" type="slidenum">
              <a:rPr lang="zh-TW" altLang="en-US" smtClean="0"/>
              <a:t>29</a:t>
            </a:fld>
            <a:endParaRPr lang="zh-TW" altLang="en-US"/>
          </a:p>
        </p:txBody>
      </p:sp>
    </p:spTree>
    <p:extLst>
      <p:ext uri="{BB962C8B-B14F-4D97-AF65-F5344CB8AC3E}">
        <p14:creationId xmlns:p14="http://schemas.microsoft.com/office/powerpoint/2010/main" val="405781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3FB43C7-EB28-0148-99A4-C47863F3C92A}"/>
              </a:ext>
            </a:extLst>
          </p:cNvPr>
          <p:cNvSpPr>
            <a:spLocks noGrp="1"/>
          </p:cNvSpPr>
          <p:nvPr>
            <p:ph type="sldNum" sz="quarter" idx="12"/>
          </p:nvPr>
        </p:nvSpPr>
        <p:spPr/>
        <p:txBody>
          <a:bodyPr/>
          <a:lstStyle/>
          <a:p>
            <a:fld id="{611BCEFE-BDF1-493B-A65E-0AA2B9BEEBF0}" type="slidenum">
              <a:rPr lang="zh-TW" altLang="en-US" smtClean="0"/>
              <a:t>3</a:t>
            </a:fld>
            <a:endParaRPr lang="zh-TW" altLang="en-US"/>
          </a:p>
        </p:txBody>
      </p:sp>
      <p:grpSp>
        <p:nvGrpSpPr>
          <p:cNvPr id="30" name="群組 29">
            <a:extLst>
              <a:ext uri="{FF2B5EF4-FFF2-40B4-BE49-F238E27FC236}">
                <a16:creationId xmlns:a16="http://schemas.microsoft.com/office/drawing/2014/main" id="{CD181803-56E7-8FE0-8FCD-A827B925EB81}"/>
              </a:ext>
            </a:extLst>
          </p:cNvPr>
          <p:cNvGrpSpPr/>
          <p:nvPr/>
        </p:nvGrpSpPr>
        <p:grpSpPr>
          <a:xfrm>
            <a:off x="789006" y="353074"/>
            <a:ext cx="10681335" cy="1016407"/>
            <a:chOff x="672465" y="337341"/>
            <a:chExt cx="10681335" cy="1016407"/>
          </a:xfrm>
        </p:grpSpPr>
        <p:sp>
          <p:nvSpPr>
            <p:cNvPr id="25" name="箭號: 五邊形 24">
              <a:extLst>
                <a:ext uri="{FF2B5EF4-FFF2-40B4-BE49-F238E27FC236}">
                  <a16:creationId xmlns:a16="http://schemas.microsoft.com/office/drawing/2014/main" id="{B58A637B-3F6D-5EB3-F92D-864F81F4CADE}"/>
                </a:ext>
              </a:extLst>
            </p:cNvPr>
            <p:cNvSpPr/>
            <p:nvPr/>
          </p:nvSpPr>
          <p:spPr>
            <a:xfrm>
              <a:off x="672465" y="337341"/>
              <a:ext cx="10681335" cy="1016407"/>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8FFCFEFD-5B5B-C877-B109-E82801F75641}"/>
                </a:ext>
              </a:extLst>
            </p:cNvPr>
            <p:cNvSpPr txBox="1"/>
            <p:nvPr/>
          </p:nvSpPr>
          <p:spPr>
            <a:xfrm>
              <a:off x="1102659" y="522379"/>
              <a:ext cx="10139082" cy="646331"/>
            </a:xfrm>
            <a:prstGeom prst="rect">
              <a:avLst/>
            </a:prstGeom>
            <a:noFill/>
            <a:ln>
              <a:noFill/>
            </a:ln>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General guidance on the design and operation of equipment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設備設計和操作的一般指導</a:t>
              </a:r>
            </a:p>
          </p:txBody>
        </p:sp>
      </p:grpSp>
      <p:grpSp>
        <p:nvGrpSpPr>
          <p:cNvPr id="31" name="群組 30">
            <a:extLst>
              <a:ext uri="{FF2B5EF4-FFF2-40B4-BE49-F238E27FC236}">
                <a16:creationId xmlns:a16="http://schemas.microsoft.com/office/drawing/2014/main" id="{FFA6EB9C-9368-9A43-B6A1-E6D5B6C61517}"/>
              </a:ext>
            </a:extLst>
          </p:cNvPr>
          <p:cNvGrpSpPr/>
          <p:nvPr/>
        </p:nvGrpSpPr>
        <p:grpSpPr>
          <a:xfrm>
            <a:off x="802505" y="2039857"/>
            <a:ext cx="10681335" cy="1016407"/>
            <a:chOff x="802505" y="2042530"/>
            <a:chExt cx="10681335" cy="1016407"/>
          </a:xfrm>
        </p:grpSpPr>
        <p:sp>
          <p:nvSpPr>
            <p:cNvPr id="26" name="箭號: 五邊形 25">
              <a:extLst>
                <a:ext uri="{FF2B5EF4-FFF2-40B4-BE49-F238E27FC236}">
                  <a16:creationId xmlns:a16="http://schemas.microsoft.com/office/drawing/2014/main" id="{2FDAAC34-A604-2886-4479-5F318C5F332A}"/>
                </a:ext>
              </a:extLst>
            </p:cNvPr>
            <p:cNvSpPr/>
            <p:nvPr/>
          </p:nvSpPr>
          <p:spPr>
            <a:xfrm>
              <a:off x="802505" y="2042530"/>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FC26A71A-EB19-9E9F-7357-02A0D500E110}"/>
                </a:ext>
              </a:extLst>
            </p:cNvPr>
            <p:cNvSpPr txBox="1"/>
            <p:nvPr/>
          </p:nvSpPr>
          <p:spPr>
            <a:xfrm>
              <a:off x="1073631" y="2227568"/>
              <a:ext cx="10139082" cy="646331"/>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Guidance regarding the special requirements of utilities such as water, gas and vacuum.</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關於</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utilities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的特殊要求的指南，例如水、氣體和真空。</a:t>
              </a:r>
            </a:p>
          </p:txBody>
        </p:sp>
      </p:grpSp>
      <p:sp>
        <p:nvSpPr>
          <p:cNvPr id="27" name="箭號: 五邊形 26">
            <a:extLst>
              <a:ext uri="{FF2B5EF4-FFF2-40B4-BE49-F238E27FC236}">
                <a16:creationId xmlns:a16="http://schemas.microsoft.com/office/drawing/2014/main" id="{55FBADB5-5DF2-2422-A503-64DB00827F51}"/>
              </a:ext>
            </a:extLst>
          </p:cNvPr>
          <p:cNvSpPr/>
          <p:nvPr/>
        </p:nvSpPr>
        <p:spPr>
          <a:xfrm>
            <a:off x="802504" y="3742373"/>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CC23FA77-ED63-3DF3-6178-FA829CDF10C7}"/>
              </a:ext>
            </a:extLst>
          </p:cNvPr>
          <p:cNvSpPr txBox="1"/>
          <p:nvPr/>
        </p:nvSpPr>
        <p:spPr>
          <a:xfrm>
            <a:off x="1073630" y="3788911"/>
            <a:ext cx="10139082" cy="923330"/>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Guidance on the requirements for specific training, knowledge and skills. Also gives guidance regarding the qualification of personnel.</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對特定培訓、知識要求的指導和技能。還提供了有關資格的指導人員。</a:t>
            </a:r>
          </a:p>
        </p:txBody>
      </p:sp>
      <p:sp>
        <p:nvSpPr>
          <p:cNvPr id="28" name="箭號: 五邊形 27">
            <a:extLst>
              <a:ext uri="{FF2B5EF4-FFF2-40B4-BE49-F238E27FC236}">
                <a16:creationId xmlns:a16="http://schemas.microsoft.com/office/drawing/2014/main" id="{2C87DE1C-687C-CFBA-B63A-D2481509A504}"/>
              </a:ext>
            </a:extLst>
          </p:cNvPr>
          <p:cNvSpPr/>
          <p:nvPr/>
        </p:nvSpPr>
        <p:spPr>
          <a:xfrm>
            <a:off x="802504" y="5444889"/>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5BB97251-AA0A-6E9B-CA56-E4BDEB529864}"/>
              </a:ext>
            </a:extLst>
          </p:cNvPr>
          <p:cNvSpPr txBox="1"/>
          <p:nvPr/>
        </p:nvSpPr>
        <p:spPr>
          <a:xfrm>
            <a:off x="1073630" y="5768426"/>
            <a:ext cx="10139082" cy="369332"/>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SUS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一次性包裝</a:t>
            </a:r>
          </a:p>
        </p:txBody>
      </p:sp>
      <p:sp>
        <p:nvSpPr>
          <p:cNvPr id="14" name="矩形: 圓角 13">
            <a:extLst>
              <a:ext uri="{FF2B5EF4-FFF2-40B4-BE49-F238E27FC236}">
                <a16:creationId xmlns:a16="http://schemas.microsoft.com/office/drawing/2014/main" id="{97C3E0ED-EE64-7489-EFE2-933ACAB5F168}"/>
              </a:ext>
            </a:extLst>
          </p:cNvPr>
          <p:cNvSpPr>
            <a:spLocks/>
          </p:cNvSpPr>
          <p:nvPr userDrawn="1"/>
        </p:nvSpPr>
        <p:spPr>
          <a:xfrm>
            <a:off x="1927" y="0"/>
            <a:ext cx="787079" cy="16519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15" name="標題 1">
            <a:extLst>
              <a:ext uri="{FF2B5EF4-FFF2-40B4-BE49-F238E27FC236}">
                <a16:creationId xmlns:a16="http://schemas.microsoft.com/office/drawing/2014/main" id="{6C68ADB3-2B4C-33C9-6910-122BF000A4D3}"/>
              </a:ext>
            </a:extLst>
          </p:cNvPr>
          <p:cNvSpPr txBox="1">
            <a:spLocks/>
          </p:cNvSpPr>
          <p:nvPr userDrawn="1"/>
        </p:nvSpPr>
        <p:spPr>
          <a:xfrm rot="5400000" flipV="1">
            <a:off x="-384766" y="472342"/>
            <a:ext cx="1651903"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TW" sz="2400" b="1" i="1" dirty="0">
                <a:latin typeface="Times New Roman" panose="02020603050405020304" pitchFamily="18" charset="0"/>
              </a:rPr>
              <a:t>5 </a:t>
            </a:r>
            <a:br>
              <a:rPr lang="en-US" altLang="zh-TW" sz="2400" b="1" i="1" dirty="0">
                <a:latin typeface="Times New Roman" panose="02020603050405020304" pitchFamily="18" charset="0"/>
              </a:rPr>
            </a:br>
            <a:r>
              <a:rPr lang="en-US" altLang="zh-TW" sz="2400" b="1" i="1" dirty="0">
                <a:latin typeface="Times New Roman" panose="02020603050405020304" pitchFamily="18" charset="0"/>
              </a:rPr>
              <a:t>Equipment</a:t>
            </a:r>
            <a:endParaRPr lang="zh-TW" altLang="en-US" sz="2400" dirty="0"/>
          </a:p>
        </p:txBody>
      </p:sp>
      <p:grpSp>
        <p:nvGrpSpPr>
          <p:cNvPr id="16" name="群組 15">
            <a:extLst>
              <a:ext uri="{FF2B5EF4-FFF2-40B4-BE49-F238E27FC236}">
                <a16:creationId xmlns:a16="http://schemas.microsoft.com/office/drawing/2014/main" id="{33AC541D-91B0-1CB4-9F10-885166A96E08}"/>
              </a:ext>
            </a:extLst>
          </p:cNvPr>
          <p:cNvGrpSpPr/>
          <p:nvPr/>
        </p:nvGrpSpPr>
        <p:grpSpPr>
          <a:xfrm>
            <a:off x="1927" y="1724821"/>
            <a:ext cx="832798" cy="2095018"/>
            <a:chOff x="1927" y="1724821"/>
            <a:chExt cx="832798" cy="2095018"/>
          </a:xfrm>
        </p:grpSpPr>
        <p:sp>
          <p:nvSpPr>
            <p:cNvPr id="23" name="矩形: 圓角 22">
              <a:extLst>
                <a:ext uri="{FF2B5EF4-FFF2-40B4-BE49-F238E27FC236}">
                  <a16:creationId xmlns:a16="http://schemas.microsoft.com/office/drawing/2014/main" id="{E28A3001-E304-69AF-7E9D-C57C271F89E9}"/>
                </a:ext>
              </a:extLst>
            </p:cNvPr>
            <p:cNvSpPr>
              <a:spLocks/>
            </p:cNvSpPr>
            <p:nvPr userDrawn="1"/>
          </p:nvSpPr>
          <p:spPr>
            <a:xfrm>
              <a:off x="1927" y="1724821"/>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4" name="標題 1">
              <a:extLst>
                <a:ext uri="{FF2B5EF4-FFF2-40B4-BE49-F238E27FC236}">
                  <a16:creationId xmlns:a16="http://schemas.microsoft.com/office/drawing/2014/main" id="{C0C98549-E7AF-03DE-F5A5-C846CA2525F8}"/>
                </a:ext>
              </a:extLst>
            </p:cNvPr>
            <p:cNvSpPr txBox="1">
              <a:spLocks/>
            </p:cNvSpPr>
            <p:nvPr userDrawn="1"/>
          </p:nvSpPr>
          <p:spPr>
            <a:xfrm rot="5400000" flipV="1">
              <a:off x="-606323" y="2378790"/>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6 </a:t>
              </a:r>
            </a:p>
            <a:p>
              <a:pPr algn="r"/>
              <a:r>
                <a:rPr lang="en-US" altLang="zh-TW" sz="2400" b="1" i="1" dirty="0"/>
                <a:t>Utilities</a:t>
              </a:r>
            </a:p>
          </p:txBody>
        </p:sp>
      </p:grpSp>
      <p:grpSp>
        <p:nvGrpSpPr>
          <p:cNvPr id="17" name="群組 16">
            <a:extLst>
              <a:ext uri="{FF2B5EF4-FFF2-40B4-BE49-F238E27FC236}">
                <a16:creationId xmlns:a16="http://schemas.microsoft.com/office/drawing/2014/main" id="{574514DC-B628-94B4-37D8-C490CE19A753}"/>
              </a:ext>
            </a:extLst>
          </p:cNvPr>
          <p:cNvGrpSpPr/>
          <p:nvPr/>
        </p:nvGrpSpPr>
        <p:grpSpPr>
          <a:xfrm>
            <a:off x="1927" y="3449642"/>
            <a:ext cx="832799" cy="2126653"/>
            <a:chOff x="1927" y="3449642"/>
            <a:chExt cx="832799" cy="2126653"/>
          </a:xfrm>
        </p:grpSpPr>
        <p:sp>
          <p:nvSpPr>
            <p:cNvPr id="21" name="矩形: 圓角 20">
              <a:extLst>
                <a:ext uri="{FF2B5EF4-FFF2-40B4-BE49-F238E27FC236}">
                  <a16:creationId xmlns:a16="http://schemas.microsoft.com/office/drawing/2014/main" id="{F4571329-1C4D-3F5C-F4F6-FDEB8280B542}"/>
                </a:ext>
              </a:extLst>
            </p:cNvPr>
            <p:cNvSpPr>
              <a:spLocks/>
            </p:cNvSpPr>
            <p:nvPr userDrawn="1"/>
          </p:nvSpPr>
          <p:spPr>
            <a:xfrm>
              <a:off x="1927" y="3449642"/>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2" name="標題 1">
              <a:extLst>
                <a:ext uri="{FF2B5EF4-FFF2-40B4-BE49-F238E27FC236}">
                  <a16:creationId xmlns:a16="http://schemas.microsoft.com/office/drawing/2014/main" id="{F9E30387-4C37-C89B-E863-8BA86D3D241C}"/>
                </a:ext>
              </a:extLst>
            </p:cNvPr>
            <p:cNvSpPr txBox="1">
              <a:spLocks/>
            </p:cNvSpPr>
            <p:nvPr userDrawn="1"/>
          </p:nvSpPr>
          <p:spPr>
            <a:xfrm rot="5400000" flipV="1">
              <a:off x="-606322" y="4135246"/>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7 </a:t>
              </a:r>
            </a:p>
            <a:p>
              <a:pPr algn="r"/>
              <a:r>
                <a:rPr lang="en-US" altLang="zh-TW" sz="2400" b="1" i="1" dirty="0"/>
                <a:t>Personnel</a:t>
              </a:r>
            </a:p>
          </p:txBody>
        </p:sp>
      </p:grpSp>
      <p:grpSp>
        <p:nvGrpSpPr>
          <p:cNvPr id="18" name="群組 17">
            <a:extLst>
              <a:ext uri="{FF2B5EF4-FFF2-40B4-BE49-F238E27FC236}">
                <a16:creationId xmlns:a16="http://schemas.microsoft.com/office/drawing/2014/main" id="{C5546339-4E3C-70FB-49DB-3FD4CF64DCB3}"/>
              </a:ext>
            </a:extLst>
          </p:cNvPr>
          <p:cNvGrpSpPr/>
          <p:nvPr/>
        </p:nvGrpSpPr>
        <p:grpSpPr>
          <a:xfrm>
            <a:off x="1927" y="5130482"/>
            <a:ext cx="800577" cy="2095016"/>
            <a:chOff x="1927" y="5130482"/>
            <a:chExt cx="800577" cy="2095016"/>
          </a:xfrm>
        </p:grpSpPr>
        <p:sp>
          <p:nvSpPr>
            <p:cNvPr id="19" name="矩形: 圓角 18">
              <a:extLst>
                <a:ext uri="{FF2B5EF4-FFF2-40B4-BE49-F238E27FC236}">
                  <a16:creationId xmlns:a16="http://schemas.microsoft.com/office/drawing/2014/main" id="{C734A0BE-894B-A2E2-E1CB-EF5BEF2E2FE1}"/>
                </a:ext>
              </a:extLst>
            </p:cNvPr>
            <p:cNvSpPr>
              <a:spLocks/>
            </p:cNvSpPr>
            <p:nvPr userDrawn="1"/>
          </p:nvSpPr>
          <p:spPr>
            <a:xfrm>
              <a:off x="1927" y="5174464"/>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0" name="標題 1">
              <a:extLst>
                <a:ext uri="{FF2B5EF4-FFF2-40B4-BE49-F238E27FC236}">
                  <a16:creationId xmlns:a16="http://schemas.microsoft.com/office/drawing/2014/main" id="{44FE505B-C299-22ED-F492-2529FEBF0623}"/>
                </a:ext>
              </a:extLst>
            </p:cNvPr>
            <p:cNvSpPr txBox="1">
              <a:spLocks/>
            </p:cNvSpPr>
            <p:nvPr userDrawn="1"/>
          </p:nvSpPr>
          <p:spPr>
            <a:xfrm rot="5400000" flipV="1">
              <a:off x="-638544" y="5784449"/>
              <a:ext cx="2095016" cy="78708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000" b="1" i="1" dirty="0"/>
                <a:t>8 </a:t>
              </a:r>
            </a:p>
            <a:p>
              <a:pPr algn="r"/>
              <a:r>
                <a:rPr lang="en-US" altLang="zh-TW" sz="2000" b="1" i="1" dirty="0"/>
                <a:t>Production and specific</a:t>
              </a:r>
            </a:p>
          </p:txBody>
        </p:sp>
      </p:grpSp>
    </p:spTree>
    <p:extLst>
      <p:ext uri="{BB962C8B-B14F-4D97-AF65-F5344CB8AC3E}">
        <p14:creationId xmlns:p14="http://schemas.microsoft.com/office/powerpoint/2010/main" val="2112861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A949E87-9146-73DB-45CF-F02F2EDF874D}"/>
              </a:ext>
            </a:extLst>
          </p:cNvPr>
          <p:cNvSpPr>
            <a:spLocks noGrp="1"/>
          </p:cNvSpPr>
          <p:nvPr>
            <p:ph idx="1"/>
          </p:nvPr>
        </p:nvSpPr>
        <p:spPr/>
        <p:txBody>
          <a:bodyPr>
            <a:normAutofit/>
          </a:bodyPr>
          <a:lstStyle/>
          <a:p>
            <a:r>
              <a:rPr lang="en-US" altLang="zh-TW" sz="2000" dirty="0"/>
              <a:t>7.4</a:t>
            </a:r>
            <a:r>
              <a:rPr lang="zh-TW" altLang="en-US" sz="2000" dirty="0"/>
              <a:t> </a:t>
            </a:r>
            <a:r>
              <a:rPr lang="en-US" altLang="zh-TW" sz="2000" dirty="0"/>
              <a:t>The personnel accessing grade A and B areas should be trained for aseptic gowning and aseptic </a:t>
            </a:r>
            <a:r>
              <a:rPr lang="en-US" altLang="zh-TW" sz="2000" dirty="0" err="1"/>
              <a:t>behaviours</a:t>
            </a:r>
            <a:r>
              <a:rPr lang="en-US" altLang="zh-TW" sz="2000" dirty="0"/>
              <a:t>. Compliance with aseptic gowning procedures should be confirmed by assessment and periodic reassessment at least annually, and should involve both visual and microbial assessment (using monitoring locations such as gloved fingers, forearms, chest and hood (facemask / forehead). See paragraph 9.30 for the expected limits). The unsupervised access to the grade A and grade B areas where aseptic operations are or will be conducted should be restricted to appropriately qualified personnel, who have passed the gowning assessment and have participated in a successful APS.</a:t>
            </a:r>
          </a:p>
          <a:p>
            <a:r>
              <a:rPr lang="en-US" altLang="zh-TW" sz="2000" dirty="0"/>
              <a:t>7.4 </a:t>
            </a:r>
            <a:r>
              <a:rPr lang="zh-TW" altLang="en-US" sz="2000" dirty="0"/>
              <a:t>進入</a:t>
            </a:r>
            <a:r>
              <a:rPr lang="en-US" altLang="zh-TW" sz="2000" dirty="0"/>
              <a:t>A</a:t>
            </a:r>
            <a:r>
              <a:rPr lang="zh-TW" altLang="en-US" sz="2000" dirty="0"/>
              <a:t>級和</a:t>
            </a:r>
            <a:r>
              <a:rPr lang="en-US" altLang="zh-TW" sz="2000" dirty="0"/>
              <a:t>B</a:t>
            </a:r>
            <a:r>
              <a:rPr lang="zh-TW" altLang="en-US" sz="2000" dirty="0"/>
              <a:t>級區域的人員應接受無菌穿衣和無菌行為培訓。應至少</a:t>
            </a:r>
            <a:r>
              <a:rPr lang="zh-TW" altLang="en-US" sz="2000" dirty="0">
                <a:solidFill>
                  <a:schemeClr val="accent2"/>
                </a:solidFill>
              </a:rPr>
              <a:t>每年通過評估</a:t>
            </a:r>
            <a:r>
              <a:rPr lang="zh-TW" altLang="en-US" sz="2000" dirty="0"/>
              <a:t>和定期重新評估來確認</a:t>
            </a:r>
            <a:r>
              <a:rPr lang="zh-TW" altLang="en-US" sz="2000" dirty="0">
                <a:solidFill>
                  <a:schemeClr val="accent2"/>
                </a:solidFill>
              </a:rPr>
              <a:t>是否符合無菌更衣程序</a:t>
            </a:r>
            <a:r>
              <a:rPr lang="zh-TW" altLang="en-US" sz="2000" dirty="0"/>
              <a:t>，並應包括</a:t>
            </a:r>
            <a:r>
              <a:rPr lang="zh-TW" altLang="en-US" sz="2000" dirty="0">
                <a:solidFill>
                  <a:schemeClr val="accent2"/>
                </a:solidFill>
              </a:rPr>
              <a:t>視覺和微生物評估（使用監測位置，例如戴手套的手指、前臂、胸部和頭罩（面罩</a:t>
            </a:r>
            <a:r>
              <a:rPr lang="en-US" altLang="zh-TW" sz="2000" dirty="0">
                <a:solidFill>
                  <a:schemeClr val="accent2"/>
                </a:solidFill>
              </a:rPr>
              <a:t>/</a:t>
            </a:r>
            <a:r>
              <a:rPr lang="zh-TW" altLang="en-US" sz="2000" dirty="0">
                <a:solidFill>
                  <a:schemeClr val="accent2"/>
                </a:solidFill>
              </a:rPr>
              <a:t>前額）</a:t>
            </a:r>
            <a:r>
              <a:rPr lang="zh-TW" altLang="en-US" sz="2000" dirty="0"/>
              <a:t>。見第 </a:t>
            </a:r>
            <a:r>
              <a:rPr lang="en-US" altLang="zh-TW" sz="2000" dirty="0"/>
              <a:t>9.30 </a:t>
            </a:r>
            <a:r>
              <a:rPr lang="zh-TW" altLang="en-US" sz="2000" dirty="0"/>
              <a:t>段預期限制）。無監督進入正在或將要進行無菌操作的 </a:t>
            </a:r>
            <a:r>
              <a:rPr lang="en-US" altLang="zh-TW" sz="2000" dirty="0"/>
              <a:t>A </a:t>
            </a:r>
            <a:r>
              <a:rPr lang="zh-TW" altLang="en-US" sz="2000" dirty="0"/>
              <a:t>級和 </a:t>
            </a:r>
            <a:r>
              <a:rPr lang="en-US" altLang="zh-TW" sz="2000" dirty="0"/>
              <a:t>B </a:t>
            </a:r>
            <a:r>
              <a:rPr lang="zh-TW" altLang="en-US" sz="2000" dirty="0"/>
              <a:t>級區域應僅限於已通過穿衣評估並成功參加 </a:t>
            </a:r>
            <a:r>
              <a:rPr lang="en-US" altLang="zh-TW" sz="2000" dirty="0"/>
              <a:t>APS </a:t>
            </a:r>
            <a:r>
              <a:rPr lang="zh-TW" altLang="en-US" sz="2000" dirty="0"/>
              <a:t>的適當合格人員。</a:t>
            </a:r>
            <a:endParaRPr lang="en-US" altLang="zh-TW" sz="2000" dirty="0"/>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AB6D62C5-0A8E-291F-26F9-00292F728175}"/>
              </a:ext>
            </a:extLst>
          </p:cNvPr>
          <p:cNvSpPr>
            <a:spLocks noGrp="1"/>
          </p:cNvSpPr>
          <p:nvPr>
            <p:ph type="sldNum" sz="quarter" idx="12"/>
          </p:nvPr>
        </p:nvSpPr>
        <p:spPr/>
        <p:txBody>
          <a:bodyPr/>
          <a:lstStyle/>
          <a:p>
            <a:fld id="{611BCEFE-BDF1-493B-A65E-0AA2B9BEEBF0}" type="slidenum">
              <a:rPr lang="zh-TW" altLang="en-US" smtClean="0"/>
              <a:t>30</a:t>
            </a:fld>
            <a:endParaRPr lang="zh-TW" altLang="en-US"/>
          </a:p>
        </p:txBody>
      </p:sp>
    </p:spTree>
    <p:extLst>
      <p:ext uri="{BB962C8B-B14F-4D97-AF65-F5344CB8AC3E}">
        <p14:creationId xmlns:p14="http://schemas.microsoft.com/office/powerpoint/2010/main" val="4259731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CBDD992-F7EB-766B-7595-B52E18EFE842}"/>
              </a:ext>
            </a:extLst>
          </p:cNvPr>
          <p:cNvSpPr>
            <a:spLocks noGrp="1"/>
          </p:cNvSpPr>
          <p:nvPr>
            <p:ph idx="1"/>
          </p:nvPr>
        </p:nvSpPr>
        <p:spPr/>
        <p:txBody>
          <a:bodyPr>
            <a:normAutofit/>
          </a:bodyPr>
          <a:lstStyle/>
          <a:p>
            <a:r>
              <a:rPr lang="en-US" altLang="zh-TW" sz="2000" dirty="0"/>
              <a:t>7.5</a:t>
            </a:r>
            <a:r>
              <a:rPr lang="zh-TW" altLang="en-US" sz="2000" dirty="0"/>
              <a:t> </a:t>
            </a:r>
            <a:r>
              <a:rPr lang="en-US" altLang="zh-TW" sz="2000" dirty="0"/>
              <a:t>Unqualified personnel should not enter grade B cleanrooms or grade A in operation. If needed in exceptional cases, manufacturers should establish written procedures outlining the process by which unqualified personnel are brought into the grade B and A areas. An authorized person from the manufacturer should supervise the unqualified personnel during their activities and should assess the impact of these activities on the cleanliness of the area. Access by these persons should be assessed and recorded in accordance with the PQS.</a:t>
            </a:r>
          </a:p>
          <a:p>
            <a:r>
              <a:rPr lang="en-US" altLang="zh-TW" sz="2000" dirty="0"/>
              <a:t>7.5 </a:t>
            </a:r>
            <a:r>
              <a:rPr lang="zh-TW" altLang="en-US" sz="2000" dirty="0"/>
              <a:t>不合格人員不得進入</a:t>
            </a:r>
            <a:r>
              <a:rPr lang="en-US" altLang="zh-TW" sz="2000" dirty="0"/>
              <a:t>B</a:t>
            </a:r>
            <a:r>
              <a:rPr lang="zh-TW" altLang="en-US" sz="2000" dirty="0"/>
              <a:t>級或</a:t>
            </a:r>
            <a:r>
              <a:rPr lang="en-US" altLang="zh-TW" sz="2000" dirty="0"/>
              <a:t>A</a:t>
            </a:r>
            <a:r>
              <a:rPr lang="zh-TW" altLang="en-US" sz="2000" dirty="0"/>
              <a:t>級無塵室作業。如果在特殊情況下需要，製造商應制定書面程序，概述將不合格人員帶入 </a:t>
            </a:r>
            <a:r>
              <a:rPr lang="en-US" altLang="zh-TW" sz="2000" dirty="0"/>
              <a:t>B </a:t>
            </a:r>
            <a:r>
              <a:rPr lang="zh-TW" altLang="en-US" sz="2000" dirty="0"/>
              <a:t>級和 </a:t>
            </a:r>
            <a:r>
              <a:rPr lang="en-US" altLang="zh-TW" sz="2000" dirty="0"/>
              <a:t>A </a:t>
            </a:r>
            <a:r>
              <a:rPr lang="zh-TW" altLang="en-US" sz="2000" dirty="0"/>
              <a:t>級區域的過程。</a:t>
            </a:r>
            <a:r>
              <a:rPr lang="zh-TW" altLang="en-US" sz="2000" dirty="0">
                <a:solidFill>
                  <a:schemeClr val="accent2"/>
                </a:solidFill>
              </a:rPr>
              <a:t>製造商的授權人員應屬不合格人員的活動期間對其進行監督，並應評估這些活動對區域清潔度的影響。</a:t>
            </a:r>
            <a:r>
              <a:rPr lang="zh-TW" altLang="en-US" sz="2000" dirty="0"/>
              <a:t>這些人員的訪問應根據 </a:t>
            </a:r>
            <a:r>
              <a:rPr lang="en-US" altLang="zh-TW" sz="2000" dirty="0"/>
              <a:t>PQS </a:t>
            </a:r>
            <a:r>
              <a:rPr lang="zh-TW" altLang="en-US" sz="2000" dirty="0"/>
              <a:t>進行評估和記錄。</a:t>
            </a:r>
            <a:endParaRPr lang="en-US" altLang="zh-TW" sz="2000" dirty="0"/>
          </a:p>
          <a:p>
            <a:endParaRPr lang="zh-TW" altLang="en-US" sz="2000" dirty="0"/>
          </a:p>
        </p:txBody>
      </p:sp>
      <p:sp>
        <p:nvSpPr>
          <p:cNvPr id="4" name="投影片編號版面配置區 3">
            <a:extLst>
              <a:ext uri="{FF2B5EF4-FFF2-40B4-BE49-F238E27FC236}">
                <a16:creationId xmlns:a16="http://schemas.microsoft.com/office/drawing/2014/main" id="{8CC8EB59-C864-3B6C-C5E7-EDCF84B52A4E}"/>
              </a:ext>
            </a:extLst>
          </p:cNvPr>
          <p:cNvSpPr>
            <a:spLocks noGrp="1"/>
          </p:cNvSpPr>
          <p:nvPr>
            <p:ph type="sldNum" sz="quarter" idx="12"/>
          </p:nvPr>
        </p:nvSpPr>
        <p:spPr/>
        <p:txBody>
          <a:bodyPr/>
          <a:lstStyle/>
          <a:p>
            <a:fld id="{611BCEFE-BDF1-493B-A65E-0AA2B9BEEBF0}" type="slidenum">
              <a:rPr lang="zh-TW" altLang="en-US" smtClean="0"/>
              <a:t>31</a:t>
            </a:fld>
            <a:endParaRPr lang="zh-TW" altLang="en-US"/>
          </a:p>
        </p:txBody>
      </p:sp>
    </p:spTree>
    <p:extLst>
      <p:ext uri="{BB962C8B-B14F-4D97-AF65-F5344CB8AC3E}">
        <p14:creationId xmlns:p14="http://schemas.microsoft.com/office/powerpoint/2010/main" val="1150039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35E1593-376C-A155-1969-88FB363B10DC}"/>
              </a:ext>
            </a:extLst>
          </p:cNvPr>
          <p:cNvSpPr>
            <a:spLocks noGrp="1"/>
          </p:cNvSpPr>
          <p:nvPr>
            <p:ph idx="1"/>
          </p:nvPr>
        </p:nvSpPr>
        <p:spPr/>
        <p:txBody>
          <a:bodyPr>
            <a:normAutofit/>
          </a:bodyPr>
          <a:lstStyle/>
          <a:p>
            <a:r>
              <a:rPr lang="en-US" altLang="zh-TW" sz="2000" dirty="0"/>
              <a:t>7.6</a:t>
            </a:r>
            <a:r>
              <a:rPr lang="zh-TW" altLang="en-US" sz="2000" dirty="0"/>
              <a:t> </a:t>
            </a:r>
            <a:r>
              <a:rPr lang="en-US" altLang="zh-TW" sz="2000" dirty="0"/>
              <a:t>There should be systems in place for the disqualification of personnel from working in or given unsupervised entry into cleanrooms that is based on aspects including ongoing assessment and/or identification of an adverse trend from the personnel monitoring </a:t>
            </a:r>
            <a:r>
              <a:rPr lang="en-US" altLang="zh-TW" sz="2000" dirty="0" err="1"/>
              <a:t>programme</a:t>
            </a:r>
            <a:r>
              <a:rPr lang="en-US" altLang="zh-TW" sz="2000" dirty="0"/>
              <a:t> and/or after being implicated in a failed APS. Once disqualified, retraining and requalification should be completed before permitting the operator to have any further involvement in aseptic practices. For operators entering grade B cleanrooms or performing intervention into grade A, this requalification should include consideration of participation in a successful APS.</a:t>
            </a:r>
            <a:endParaRPr lang="zh-TW" altLang="en-US" sz="2000" dirty="0"/>
          </a:p>
          <a:p>
            <a:r>
              <a:rPr lang="en-US" altLang="zh-TW" sz="2000" dirty="0"/>
              <a:t>7.6 </a:t>
            </a:r>
            <a:r>
              <a:rPr lang="zh-TW" altLang="en-US" sz="2000" dirty="0"/>
              <a:t>應</a:t>
            </a:r>
            <a:r>
              <a:rPr lang="zh-TW" altLang="en-US" sz="2000" dirty="0">
                <a:solidFill>
                  <a:schemeClr val="accent2"/>
                </a:solidFill>
              </a:rPr>
              <a:t>建立系統</a:t>
            </a:r>
            <a:r>
              <a:rPr lang="zh-TW" altLang="en-US" sz="2000" dirty="0"/>
              <a:t>來</a:t>
            </a:r>
            <a:r>
              <a:rPr lang="zh-TW" altLang="en-US" sz="2000" dirty="0">
                <a:solidFill>
                  <a:schemeClr val="accent2"/>
                </a:solidFill>
              </a:rPr>
              <a:t>取消人員</a:t>
            </a:r>
            <a:r>
              <a:rPr lang="zh-TW" altLang="en-US" sz="2000" dirty="0"/>
              <a:t>在潔淨室工作或在無人監督的情況下</a:t>
            </a:r>
            <a:r>
              <a:rPr lang="zh-TW" altLang="en-US" sz="2000" dirty="0">
                <a:solidFill>
                  <a:schemeClr val="accent2"/>
                </a:solidFill>
              </a:rPr>
              <a:t>進入潔淨室的資格</a:t>
            </a:r>
            <a:r>
              <a:rPr lang="zh-TW" altLang="en-US" sz="2000" dirty="0"/>
              <a:t>，該系統基於持續評估和</a:t>
            </a:r>
            <a:r>
              <a:rPr lang="en-US" altLang="zh-TW" sz="2000" dirty="0"/>
              <a:t>/</a:t>
            </a:r>
            <a:r>
              <a:rPr lang="zh-TW" altLang="en-US" sz="2000" dirty="0"/>
              <a:t>或從人員監控計劃中識別出不利趨勢和</a:t>
            </a:r>
            <a:r>
              <a:rPr lang="en-US" altLang="zh-TW" sz="2000" dirty="0"/>
              <a:t>/</a:t>
            </a:r>
            <a:r>
              <a:rPr lang="zh-TW" altLang="en-US" sz="2000" dirty="0"/>
              <a:t>或在涉及到</a:t>
            </a:r>
            <a:r>
              <a:rPr lang="en-US" altLang="zh-TW" sz="2000" dirty="0"/>
              <a:t>APS </a:t>
            </a:r>
            <a:r>
              <a:rPr lang="zh-TW" altLang="en-US" sz="2000" dirty="0"/>
              <a:t>失敗。</a:t>
            </a:r>
            <a:r>
              <a:rPr lang="zh-TW" altLang="en-US" sz="2000" dirty="0">
                <a:solidFill>
                  <a:srgbClr val="FF0000"/>
                </a:solidFill>
              </a:rPr>
              <a:t>一旦被取消資格，應在允許操作員進一步參與無菌操作之前，完成再培訓和重新認證。</a:t>
            </a:r>
            <a:r>
              <a:rPr lang="zh-TW" altLang="en-US" sz="2000" dirty="0"/>
              <a:t>對於進入 </a:t>
            </a:r>
            <a:r>
              <a:rPr lang="en-US" altLang="zh-TW" sz="2000" b="1" dirty="0"/>
              <a:t>B </a:t>
            </a:r>
            <a:r>
              <a:rPr lang="zh-TW" altLang="en-US" sz="2000" b="1" dirty="0"/>
              <a:t>級</a:t>
            </a:r>
            <a:r>
              <a:rPr lang="zh-TW" altLang="en-US" sz="2000" dirty="0"/>
              <a:t>潔淨室或對 </a:t>
            </a:r>
            <a:r>
              <a:rPr lang="en-US" altLang="zh-TW" sz="2000" b="1" dirty="0"/>
              <a:t>A </a:t>
            </a:r>
            <a:r>
              <a:rPr lang="zh-TW" altLang="en-US" sz="2000" b="1" dirty="0"/>
              <a:t>級進行干預的操作員</a:t>
            </a:r>
            <a:r>
              <a:rPr lang="zh-TW" altLang="en-US" sz="2000" dirty="0"/>
              <a:t>，重新認證應包括考慮參與成功的 </a:t>
            </a:r>
            <a:r>
              <a:rPr lang="en-US" altLang="zh-TW" sz="2000" dirty="0"/>
              <a:t>APS</a:t>
            </a:r>
            <a:r>
              <a:rPr lang="zh-TW" altLang="en-US" sz="2000" dirty="0"/>
              <a:t>。</a:t>
            </a:r>
          </a:p>
        </p:txBody>
      </p:sp>
      <p:sp>
        <p:nvSpPr>
          <p:cNvPr id="4" name="投影片編號版面配置區 3">
            <a:extLst>
              <a:ext uri="{FF2B5EF4-FFF2-40B4-BE49-F238E27FC236}">
                <a16:creationId xmlns:a16="http://schemas.microsoft.com/office/drawing/2014/main" id="{3E6C54E6-1EEC-6014-5138-50E91A1B576F}"/>
              </a:ext>
            </a:extLst>
          </p:cNvPr>
          <p:cNvSpPr>
            <a:spLocks noGrp="1"/>
          </p:cNvSpPr>
          <p:nvPr>
            <p:ph type="sldNum" sz="quarter" idx="12"/>
          </p:nvPr>
        </p:nvSpPr>
        <p:spPr/>
        <p:txBody>
          <a:bodyPr/>
          <a:lstStyle/>
          <a:p>
            <a:fld id="{611BCEFE-BDF1-493B-A65E-0AA2B9BEEBF0}" type="slidenum">
              <a:rPr lang="zh-TW" altLang="en-US" smtClean="0"/>
              <a:t>32</a:t>
            </a:fld>
            <a:endParaRPr lang="zh-TW" altLang="en-US"/>
          </a:p>
        </p:txBody>
      </p:sp>
    </p:spTree>
    <p:extLst>
      <p:ext uri="{BB962C8B-B14F-4D97-AF65-F5344CB8AC3E}">
        <p14:creationId xmlns:p14="http://schemas.microsoft.com/office/powerpoint/2010/main" val="2757800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FE397D4-8CFD-4B36-1529-8DF63C438492}"/>
              </a:ext>
            </a:extLst>
          </p:cNvPr>
          <p:cNvSpPr>
            <a:spLocks noGrp="1"/>
          </p:cNvSpPr>
          <p:nvPr>
            <p:ph idx="1"/>
          </p:nvPr>
        </p:nvSpPr>
        <p:spPr/>
        <p:txBody>
          <a:bodyPr>
            <a:normAutofit/>
          </a:bodyPr>
          <a:lstStyle/>
          <a:p>
            <a:r>
              <a:rPr lang="en-US" altLang="zh-TW" sz="2000" dirty="0"/>
              <a:t>7.7	High standards of personal hygiene and cleanliness are essential to prevent excessive shedding or increased risk of introduction of microbial contamination. Personnel involved in the manufacture of sterile products should be instructed to report any specific health conditions or ailments which may cause the shedding of abnormal numbers or types of contaminants and therefore preclude cleanroom access. Health conditions and actions to be taken with regard to personnel who could be introducing an undue microbial hazard should be provided by the designated competent person and described in procedures.</a:t>
            </a:r>
          </a:p>
          <a:p>
            <a:r>
              <a:rPr lang="en-US" altLang="zh-TW" sz="2000" dirty="0"/>
              <a:t>7.7 </a:t>
            </a:r>
            <a:r>
              <a:rPr lang="zh-TW" altLang="en-US" sz="2000" dirty="0"/>
              <a:t>高標準的個人衛生和清潔，對於防止過度脫落或增加引入微生物污染的風險至關重要。應指示參與無菌產品製造的人員報告可能導致異常數量或類型的污染物脫落並因此排除進入潔淨室的任何特定健康狀況或疾病。應由指定的合格人員提供有關可能引入過度微生物危害的人員的健康狀況和採取的措施，並在程序中加以說明。</a:t>
            </a:r>
            <a:endParaRPr lang="en-US" altLang="zh-TW" sz="2000" dirty="0"/>
          </a:p>
          <a:p>
            <a:r>
              <a:rPr lang="en-US" altLang="zh-TW" sz="2000" dirty="0"/>
              <a:t>7.8</a:t>
            </a:r>
            <a:r>
              <a:rPr lang="zh-TW" altLang="en-US" sz="2000" dirty="0"/>
              <a:t> </a:t>
            </a:r>
            <a:r>
              <a:rPr lang="en-US" altLang="zh-TW" sz="2000" dirty="0"/>
              <a:t>Personnel who have been engaged in the processing of human or animal tissue materials or of cultures of micro-organisms, other than those used in the current manufacturing process, or any activities that may have a negative impact to quality (e.g. microbial contamination), should not enter clean areas unless clearly defined and effective decontamination and entry procedures have been followed and documented.</a:t>
            </a:r>
          </a:p>
          <a:p>
            <a:r>
              <a:rPr lang="en-US" altLang="zh-TW" sz="2000" dirty="0"/>
              <a:t>7.8 </a:t>
            </a:r>
            <a:r>
              <a:rPr lang="zh-TW" altLang="en-US" sz="2000" dirty="0"/>
              <a:t>從事人類、動物組織材料或微生物培養物加工的人員，除了當前製造過程中使用的那些，或任何可能對質量產生負面影響的活動（例如微生物污染），除非已遵循並記錄明確定義和有效的去污和進入程序，否則不應進入清潔區域。</a:t>
            </a:r>
          </a:p>
        </p:txBody>
      </p:sp>
      <p:sp>
        <p:nvSpPr>
          <p:cNvPr id="4" name="投影片編號版面配置區 3">
            <a:extLst>
              <a:ext uri="{FF2B5EF4-FFF2-40B4-BE49-F238E27FC236}">
                <a16:creationId xmlns:a16="http://schemas.microsoft.com/office/drawing/2014/main" id="{1E1AB125-9B9F-647F-5CDA-89624E5EC325}"/>
              </a:ext>
            </a:extLst>
          </p:cNvPr>
          <p:cNvSpPr>
            <a:spLocks noGrp="1"/>
          </p:cNvSpPr>
          <p:nvPr>
            <p:ph type="sldNum" sz="quarter" idx="12"/>
          </p:nvPr>
        </p:nvSpPr>
        <p:spPr/>
        <p:txBody>
          <a:bodyPr/>
          <a:lstStyle/>
          <a:p>
            <a:fld id="{611BCEFE-BDF1-493B-A65E-0AA2B9BEEBF0}" type="slidenum">
              <a:rPr lang="zh-TW" altLang="en-US" smtClean="0"/>
              <a:t>33</a:t>
            </a:fld>
            <a:endParaRPr lang="zh-TW" altLang="en-US"/>
          </a:p>
        </p:txBody>
      </p:sp>
    </p:spTree>
    <p:extLst>
      <p:ext uri="{BB962C8B-B14F-4D97-AF65-F5344CB8AC3E}">
        <p14:creationId xmlns:p14="http://schemas.microsoft.com/office/powerpoint/2010/main" val="147448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6184253-6669-76F2-CA93-D52B50327955}"/>
              </a:ext>
            </a:extLst>
          </p:cNvPr>
          <p:cNvSpPr>
            <a:spLocks noGrp="1"/>
          </p:cNvSpPr>
          <p:nvPr>
            <p:ph idx="1"/>
          </p:nvPr>
        </p:nvSpPr>
        <p:spPr/>
        <p:txBody>
          <a:bodyPr>
            <a:normAutofit/>
          </a:bodyPr>
          <a:lstStyle/>
          <a:p>
            <a:r>
              <a:rPr lang="en-US" altLang="zh-TW" sz="2000" dirty="0"/>
              <a:t>7.9</a:t>
            </a:r>
            <a:r>
              <a:rPr lang="zh-TW" altLang="en-US" sz="2000" dirty="0"/>
              <a:t> </a:t>
            </a:r>
            <a:r>
              <a:rPr lang="en-US" altLang="zh-TW" sz="2000" dirty="0"/>
              <a:t>Wristwatches, make-up, </a:t>
            </a:r>
            <a:r>
              <a:rPr lang="en-US" altLang="zh-TW" sz="2000" dirty="0" err="1"/>
              <a:t>jewellery</a:t>
            </a:r>
            <a:r>
              <a:rPr lang="en-US" altLang="zh-TW" sz="2000" dirty="0"/>
              <a:t>, other personal items such as mobile phones and any other non-essential items should not be allowed in clean areas. Electronic devices used in cleanrooms, e.g. mobile phones and tablets, that are supplied by the manufacturer solely for use in the cleanrooms, may be acceptable if suitably designed to permit cleaning and disinfection commensurate with the grade in which they are used. The use and disinfection of such equipment should be included in the CCS.</a:t>
            </a:r>
          </a:p>
          <a:p>
            <a:r>
              <a:rPr lang="zh-TW" altLang="en-US" sz="2000" dirty="0"/>
              <a:t>手錶、化妝品、珠寶、手機等其他個人物品以及任何其他非必需品不得進入清潔區域。潔淨室中使用的電子設備，</a:t>
            </a:r>
            <a:r>
              <a:rPr lang="zh-TW" altLang="en-US" sz="2000" dirty="0">
                <a:solidFill>
                  <a:schemeClr val="accent2"/>
                </a:solidFill>
              </a:rPr>
              <a:t>例如製造商提供的僅用於潔淨室的移動電話和平板電腦，如果設計得當，可以進行與其使用等級相稱的清潔和消毒</a:t>
            </a:r>
            <a:r>
              <a:rPr lang="zh-TW" altLang="en-US" sz="2000" dirty="0"/>
              <a:t>，則可以接受。此類設備的使用和消毒應包括在 </a:t>
            </a:r>
            <a:r>
              <a:rPr lang="en-US" altLang="zh-TW" sz="2000" dirty="0"/>
              <a:t>CCS </a:t>
            </a:r>
            <a:r>
              <a:rPr lang="zh-TW" altLang="en-US" sz="2000" dirty="0"/>
              <a:t>中。</a:t>
            </a:r>
          </a:p>
          <a:p>
            <a:r>
              <a:rPr lang="en-US" altLang="zh-TW" sz="2000" dirty="0"/>
              <a:t>7.10</a:t>
            </a:r>
            <a:r>
              <a:rPr lang="zh-TW" altLang="en-US" sz="2000" dirty="0"/>
              <a:t> </a:t>
            </a:r>
            <a:r>
              <a:rPr lang="en-US" altLang="zh-TW" sz="2000" dirty="0"/>
              <a:t>Cleanroom gowning and hand washing should follow a written procedure designed to minimize contamination of cleanroom clothing and/or the transfer of contaminants to the clean areas.</a:t>
            </a:r>
          </a:p>
          <a:p>
            <a:r>
              <a:rPr lang="en-US" altLang="zh-TW" sz="2000" dirty="0"/>
              <a:t>7.10 </a:t>
            </a:r>
            <a:r>
              <a:rPr lang="zh-TW" altLang="en-US" sz="2000" dirty="0"/>
              <a:t>潔淨室穿衣和洗手應遵循書面程序，旨在最大限度地減少潔淨室衣物的污染和</a:t>
            </a:r>
            <a:r>
              <a:rPr lang="en-US" altLang="zh-TW" sz="2000" dirty="0"/>
              <a:t>/</a:t>
            </a:r>
            <a:r>
              <a:rPr lang="zh-TW" altLang="en-US" sz="2000" dirty="0"/>
              <a:t>或將污染物轉移到潔淨區。</a:t>
            </a:r>
          </a:p>
        </p:txBody>
      </p:sp>
      <p:sp>
        <p:nvSpPr>
          <p:cNvPr id="4" name="投影片編號版面配置區 3">
            <a:extLst>
              <a:ext uri="{FF2B5EF4-FFF2-40B4-BE49-F238E27FC236}">
                <a16:creationId xmlns:a16="http://schemas.microsoft.com/office/drawing/2014/main" id="{22748D0E-BE97-ABFF-ECD4-E78C27FBCB05}"/>
              </a:ext>
            </a:extLst>
          </p:cNvPr>
          <p:cNvSpPr>
            <a:spLocks noGrp="1"/>
          </p:cNvSpPr>
          <p:nvPr>
            <p:ph type="sldNum" sz="quarter" idx="12"/>
          </p:nvPr>
        </p:nvSpPr>
        <p:spPr/>
        <p:txBody>
          <a:bodyPr/>
          <a:lstStyle/>
          <a:p>
            <a:fld id="{611BCEFE-BDF1-493B-A65E-0AA2B9BEEBF0}" type="slidenum">
              <a:rPr lang="zh-TW" altLang="en-US" smtClean="0"/>
              <a:t>34</a:t>
            </a:fld>
            <a:endParaRPr lang="zh-TW" altLang="en-US"/>
          </a:p>
        </p:txBody>
      </p:sp>
    </p:spTree>
    <p:extLst>
      <p:ext uri="{BB962C8B-B14F-4D97-AF65-F5344CB8AC3E}">
        <p14:creationId xmlns:p14="http://schemas.microsoft.com/office/powerpoint/2010/main" val="722677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1A33056-29ED-E7E8-DD6E-67177E789705}"/>
              </a:ext>
            </a:extLst>
          </p:cNvPr>
          <p:cNvSpPr>
            <a:spLocks noGrp="1"/>
          </p:cNvSpPr>
          <p:nvPr>
            <p:ph idx="1"/>
          </p:nvPr>
        </p:nvSpPr>
        <p:spPr>
          <a:xfrm>
            <a:off x="838200" y="136525"/>
            <a:ext cx="10515600" cy="6584950"/>
          </a:xfrm>
        </p:spPr>
        <p:txBody>
          <a:bodyPr>
            <a:normAutofit lnSpcReduction="10000"/>
          </a:bodyPr>
          <a:lstStyle/>
          <a:p>
            <a:pPr>
              <a:lnSpc>
                <a:spcPct val="110000"/>
              </a:lnSpc>
            </a:pPr>
            <a:r>
              <a:rPr lang="en-US" altLang="zh-TW" sz="2000" dirty="0"/>
              <a:t>7.11 The clothing and its quality should be appropriate for the process and the grade of the working area. It should be worn in such a way as to protect the product from contamination. When the</a:t>
            </a:r>
            <a:r>
              <a:rPr lang="zh-TW" altLang="en-US" sz="2000" dirty="0"/>
              <a:t> </a:t>
            </a:r>
            <a:r>
              <a:rPr lang="en-US" altLang="zh-TW" sz="2000" dirty="0"/>
              <a:t>type of clothing chosen needs to provide the operator protection from the product, it should not compromise the protection of the product from contamination. Garments should be visually checked for cleanliness and integrity immediately prior to and after gowning. Gown integrity should also be checked upon exit. For </a:t>
            </a:r>
            <a:r>
              <a:rPr lang="en-US" altLang="zh-TW" sz="2000" dirty="0" err="1"/>
              <a:t>sterilised</a:t>
            </a:r>
            <a:r>
              <a:rPr lang="en-US" altLang="zh-TW" sz="2000" dirty="0"/>
              <a:t> garments and eye coverings, particular attention should be taken to ensure they have been subject to the </a:t>
            </a:r>
            <a:r>
              <a:rPr lang="en-US" altLang="zh-TW" sz="2000" dirty="0" err="1"/>
              <a:t>sterilisation</a:t>
            </a:r>
            <a:r>
              <a:rPr lang="en-US" altLang="zh-TW" sz="2000" dirty="0"/>
              <a:t> process, are within their specified hold time and that the packaging is visually inspected to ensure it is integral before use. Reusable garments (including eye coverings) should be replaced if damage is identified, or at a set frequency that is determined during qualification studies. The qualification of garments should consider any necessary garment testing requirements, including damage to garments that may not be identified by visual inspection alone.</a:t>
            </a:r>
          </a:p>
          <a:p>
            <a:r>
              <a:rPr lang="en-US" altLang="zh-TW" sz="2000" dirty="0"/>
              <a:t>7.11 </a:t>
            </a:r>
            <a:r>
              <a:rPr lang="zh-TW" altLang="en-US" sz="2000" dirty="0"/>
              <a:t>服裝及其品質應與工作區域的過程和批次相應。佩戴時應保護產品免受污染。當所選的服裝類型需要為操作員提供產品保護時，不應損害產品免受污染的保護。在穿服裝之前和之後，應立即目視檢查服裝的清潔度和完整性。出口時還應檢查服裝的完整性。對於經過消毒的服裝和眼罩，應特別注意確保它們已經過消毒過程，在規定的保存時間內，並且在使用前對包裝進行目視檢查以確保其是整體的。如果發現損壞，應更換可重複使用的服裝（包括眼罩），或按照資格研究期間確定的設定頻率更換。服裝的資格應考慮任何必要的服裝測試</a:t>
            </a:r>
            <a:endParaRPr lang="en-US" altLang="zh-TW" sz="2000" dirty="0"/>
          </a:p>
          <a:p>
            <a:r>
              <a:rPr lang="en-US" altLang="zh-TW" sz="2000" dirty="0"/>
              <a:t>7.12	Clothing should be chosen to limit shedding due to operators’ movement.</a:t>
            </a:r>
          </a:p>
          <a:p>
            <a:r>
              <a:rPr lang="en-US" altLang="zh-TW" sz="2000" dirty="0"/>
              <a:t>7.12 </a:t>
            </a:r>
            <a:r>
              <a:rPr lang="zh-TW" altLang="en-US" sz="2000" dirty="0"/>
              <a:t>用服裝以限制操作人員的移動。</a:t>
            </a:r>
            <a:endParaRPr lang="en-US" altLang="zh-TW" sz="2000" dirty="0"/>
          </a:p>
          <a:p>
            <a:endParaRPr lang="zh-TW" altLang="en-US" sz="2000" dirty="0"/>
          </a:p>
        </p:txBody>
      </p:sp>
      <p:sp>
        <p:nvSpPr>
          <p:cNvPr id="4" name="投影片編號版面配置區 3">
            <a:extLst>
              <a:ext uri="{FF2B5EF4-FFF2-40B4-BE49-F238E27FC236}">
                <a16:creationId xmlns:a16="http://schemas.microsoft.com/office/drawing/2014/main" id="{847207D6-20B3-5F56-2193-8C3C9B885BD6}"/>
              </a:ext>
            </a:extLst>
          </p:cNvPr>
          <p:cNvSpPr>
            <a:spLocks noGrp="1"/>
          </p:cNvSpPr>
          <p:nvPr>
            <p:ph type="sldNum" sz="quarter" idx="12"/>
          </p:nvPr>
        </p:nvSpPr>
        <p:spPr/>
        <p:txBody>
          <a:bodyPr/>
          <a:lstStyle/>
          <a:p>
            <a:fld id="{611BCEFE-BDF1-493B-A65E-0AA2B9BEEBF0}" type="slidenum">
              <a:rPr lang="zh-TW" altLang="en-US" smtClean="0"/>
              <a:t>35</a:t>
            </a:fld>
            <a:endParaRPr lang="zh-TW" altLang="en-US"/>
          </a:p>
        </p:txBody>
      </p:sp>
    </p:spTree>
    <p:extLst>
      <p:ext uri="{BB962C8B-B14F-4D97-AF65-F5344CB8AC3E}">
        <p14:creationId xmlns:p14="http://schemas.microsoft.com/office/powerpoint/2010/main" val="2284593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2F05FFB-0D76-E796-999D-33EFFA609FF8}"/>
              </a:ext>
            </a:extLst>
          </p:cNvPr>
          <p:cNvSpPr>
            <a:spLocks noGrp="1"/>
          </p:cNvSpPr>
          <p:nvPr>
            <p:ph idx="1"/>
          </p:nvPr>
        </p:nvSpPr>
        <p:spPr>
          <a:xfrm>
            <a:off x="838200" y="3174"/>
            <a:ext cx="10515600" cy="7338333"/>
          </a:xfrm>
        </p:spPr>
        <p:txBody>
          <a:bodyPr>
            <a:normAutofit fontScale="40000" lnSpcReduction="20000"/>
          </a:bodyPr>
          <a:lstStyle/>
          <a:p>
            <a:r>
              <a:rPr lang="en-US" altLang="zh-TW" sz="5000" dirty="0"/>
              <a:t>7.13	A description of typical clothing required for each cleanliness grade is given below:</a:t>
            </a:r>
          </a:p>
          <a:p>
            <a:r>
              <a:rPr lang="en-US" altLang="zh-TW" sz="5000" dirty="0"/>
              <a:t>7.13 </a:t>
            </a:r>
            <a:r>
              <a:rPr lang="zh-TW" altLang="en-US" sz="5000" dirty="0"/>
              <a:t>每個清潔等級所需的典型服裝說明如下： </a:t>
            </a:r>
            <a:endParaRPr lang="en-US" altLang="zh-TW" sz="5000" dirty="0"/>
          </a:p>
          <a:p>
            <a:pPr>
              <a:lnSpc>
                <a:spcPct val="120000"/>
              </a:lnSpc>
              <a:spcBef>
                <a:spcPts val="600"/>
              </a:spcBef>
            </a:pPr>
            <a:r>
              <a:rPr lang="en-US" altLang="zh-TW" sz="5000" dirty="0" err="1"/>
              <a:t>i</a:t>
            </a:r>
            <a:r>
              <a:rPr lang="en-US" altLang="zh-TW" sz="5000" dirty="0"/>
              <a:t>. Grade B (including access / interventions into grade A): appropriate garments that are dedicated for use under a </a:t>
            </a:r>
            <a:r>
              <a:rPr lang="en-US" altLang="zh-TW" sz="5000" dirty="0" err="1"/>
              <a:t>sterilised</a:t>
            </a:r>
            <a:r>
              <a:rPr lang="en-US" altLang="zh-TW" sz="5000" dirty="0"/>
              <a:t> suit should be worn before gowning (see paragraph 7.14). Appropriately </a:t>
            </a:r>
            <a:r>
              <a:rPr lang="en-US" altLang="zh-TW" sz="5000" dirty="0" err="1"/>
              <a:t>sterilised</a:t>
            </a:r>
            <a:r>
              <a:rPr lang="en-US" altLang="zh-TW" sz="5000" dirty="0"/>
              <a:t>, non-powdered, rubber or plastic gloves should be worn while donning the </a:t>
            </a:r>
            <a:r>
              <a:rPr lang="en-US" altLang="zh-TW" sz="5000" dirty="0" err="1"/>
              <a:t>sterilised</a:t>
            </a:r>
            <a:r>
              <a:rPr lang="en-US" altLang="zh-TW" sz="5000" dirty="0"/>
              <a:t> garments. Sterile headgear should enclose all hair (including facial hair) and where separate from the rest of the gown, it should be tucked into the neck of the sterile suit. A sterile facemask and sterile eye coverings (e.g. goggles) should be worn to cover and enclose all facial skin and prevent the shedding of droplets and particles. Appropriate </a:t>
            </a:r>
            <a:r>
              <a:rPr lang="en-US" altLang="zh-TW" sz="5000" dirty="0" err="1"/>
              <a:t>sterilised</a:t>
            </a:r>
            <a:r>
              <a:rPr lang="en-US" altLang="zh-TW" sz="5000" dirty="0"/>
              <a:t> footwear (e.g. over-boots) should be worn. Trouser legs should be tucked inside the footwear. Garment sleeves should be tucked into a second pair of sterile gloves worn over the pair worn while donning the gown. The protective clothing should minimize shedding of </a:t>
            </a:r>
            <a:r>
              <a:rPr lang="en-US" altLang="zh-TW" sz="5000" dirty="0" err="1"/>
              <a:t>fibres</a:t>
            </a:r>
            <a:r>
              <a:rPr lang="en-US" altLang="zh-TW" sz="5000" dirty="0"/>
              <a:t> or particles and retain particles shed by the body. The particle shedding and the particle retention efficiencies of the garments should be assessed during the garment qualification. Garments should be packed and folded in such a way as to allow operators to don the gown without contacting the outer surface of the garment and to prevent the garment from touching the floor.</a:t>
            </a:r>
          </a:p>
          <a:p>
            <a:r>
              <a:rPr lang="en-US" altLang="zh-TW" sz="5000" dirty="0" err="1"/>
              <a:t>i</a:t>
            </a:r>
            <a:r>
              <a:rPr lang="en-US" altLang="zh-TW" sz="5000" dirty="0"/>
              <a:t>. B </a:t>
            </a:r>
            <a:r>
              <a:rPr lang="zh-TW" altLang="en-US" sz="5000" dirty="0"/>
              <a:t>級（包括進入</a:t>
            </a:r>
            <a:r>
              <a:rPr lang="en-US" altLang="zh-TW" sz="5000" dirty="0"/>
              <a:t>/</a:t>
            </a:r>
            <a:r>
              <a:rPr lang="zh-TW" altLang="en-US" sz="5000" dirty="0"/>
              <a:t>干預 </a:t>
            </a:r>
            <a:r>
              <a:rPr lang="en-US" altLang="zh-TW" sz="5000" dirty="0"/>
              <a:t>A </a:t>
            </a:r>
            <a:r>
              <a:rPr lang="zh-TW" altLang="en-US" sz="5000" dirty="0"/>
              <a:t>級）：在穿長袍前應穿著專用於在消毒套裝內使用的適當服裝（見第 </a:t>
            </a:r>
            <a:r>
              <a:rPr lang="en-US" altLang="zh-TW" sz="5000" dirty="0"/>
              <a:t>7.14 </a:t>
            </a:r>
            <a:r>
              <a:rPr lang="zh-TW" altLang="en-US" sz="5000" dirty="0"/>
              <a:t>段）。</a:t>
            </a:r>
            <a:r>
              <a:rPr lang="zh-TW" altLang="en-US" sz="5000" dirty="0">
                <a:solidFill>
                  <a:srgbClr val="FF0000"/>
                </a:solidFill>
              </a:rPr>
              <a:t>穿上經過消毒的衣服時</a:t>
            </a:r>
            <a:r>
              <a:rPr lang="zh-TW" altLang="en-US" sz="5000" dirty="0"/>
              <a:t>，應戴上經消毒的</a:t>
            </a:r>
            <a:r>
              <a:rPr lang="zh-TW" altLang="en-US" sz="5000" dirty="0">
                <a:solidFill>
                  <a:schemeClr val="accent2"/>
                </a:solidFill>
              </a:rPr>
              <a:t>無粉橡膠或塑料手套</a:t>
            </a:r>
            <a:r>
              <a:rPr lang="zh-TW" altLang="en-US" sz="5000" dirty="0"/>
              <a:t>。</a:t>
            </a:r>
            <a:r>
              <a:rPr lang="zh-TW" altLang="en-US" sz="5000" dirty="0">
                <a:solidFill>
                  <a:schemeClr val="accent2"/>
                </a:solidFill>
              </a:rPr>
              <a:t>無菌帽</a:t>
            </a:r>
            <a:r>
              <a:rPr lang="zh-TW" altLang="en-US" sz="5000" dirty="0"/>
              <a:t>應包住所有頭髮（包括面部毛髮），並與長袍的其餘部分分開，應塞入無菌服的頸部。應</a:t>
            </a:r>
            <a:r>
              <a:rPr lang="zh-TW" altLang="en-US" sz="5000" dirty="0">
                <a:solidFill>
                  <a:schemeClr val="accent2"/>
                </a:solidFill>
              </a:rPr>
              <a:t>佩戴無菌口罩和無菌眼罩</a:t>
            </a:r>
            <a:r>
              <a:rPr lang="zh-TW" altLang="en-US" sz="5000" dirty="0"/>
              <a:t>（例如護目鏡）以覆蓋和封閉所有面部皮膚並防止飛沫和顆粒脫落。應穿適當的</a:t>
            </a:r>
            <a:r>
              <a:rPr lang="zh-TW" altLang="en-US" sz="5000" dirty="0">
                <a:solidFill>
                  <a:schemeClr val="accent2"/>
                </a:solidFill>
              </a:rPr>
              <a:t>消毒鞋</a:t>
            </a:r>
            <a:r>
              <a:rPr lang="zh-TW" altLang="en-US" sz="5000" dirty="0"/>
              <a:t>（例如過靴）。</a:t>
            </a:r>
            <a:r>
              <a:rPr lang="zh-TW" altLang="en-US" sz="5000" dirty="0">
                <a:solidFill>
                  <a:schemeClr val="accent2"/>
                </a:solidFill>
              </a:rPr>
              <a:t>褲子</a:t>
            </a:r>
            <a:r>
              <a:rPr lang="zh-TW" altLang="en-US" sz="5000" dirty="0"/>
              <a:t>應</a:t>
            </a:r>
            <a:r>
              <a:rPr lang="zh-TW" altLang="en-US" sz="5000" dirty="0">
                <a:solidFill>
                  <a:schemeClr val="accent2"/>
                </a:solidFill>
              </a:rPr>
              <a:t>塞進鞋內</a:t>
            </a:r>
            <a:r>
              <a:rPr lang="zh-TW" altLang="en-US" sz="5000" dirty="0"/>
              <a:t>。</a:t>
            </a:r>
            <a:r>
              <a:rPr lang="zh-TW" altLang="en-US" sz="5000" dirty="0">
                <a:solidFill>
                  <a:schemeClr val="accent2"/>
                </a:solidFill>
              </a:rPr>
              <a:t>服裝袖子</a:t>
            </a:r>
            <a:r>
              <a:rPr lang="zh-TW" altLang="en-US" sz="5000" dirty="0"/>
              <a:t>應</a:t>
            </a:r>
            <a:r>
              <a:rPr lang="zh-TW" altLang="en-US" sz="5000" dirty="0">
                <a:solidFill>
                  <a:schemeClr val="accent2"/>
                </a:solidFill>
              </a:rPr>
              <a:t>塞進第二副無菌手套</a:t>
            </a:r>
            <a:r>
              <a:rPr lang="zh-TW" altLang="en-US" sz="5000" dirty="0"/>
              <a:t>中，戴在穿長袍時戴的那副手套上。</a:t>
            </a:r>
            <a:r>
              <a:rPr lang="zh-TW" altLang="en-US" sz="5000" dirty="0">
                <a:solidFill>
                  <a:srgbClr val="00B050"/>
                </a:solidFill>
              </a:rPr>
              <a:t>防護服</a:t>
            </a:r>
            <a:r>
              <a:rPr lang="zh-TW" altLang="en-US" sz="5000" dirty="0"/>
              <a:t>應盡量減少纖維或顆粒的脫落，並保留身體脫落的顆粒。</a:t>
            </a:r>
            <a:r>
              <a:rPr lang="zh-TW" altLang="en-US" sz="5000" dirty="0">
                <a:solidFill>
                  <a:srgbClr val="00B050"/>
                </a:solidFill>
              </a:rPr>
              <a:t>服裝的顆粒脫落和顆粒保留效率應在服裝鑑定期間進行評估</a:t>
            </a:r>
            <a:r>
              <a:rPr lang="zh-TW" altLang="en-US" sz="5000" dirty="0"/>
              <a:t>。服裝的包裝和折疊方式應使操作員在穿上防護服時不接觸服裝的外表面，並</a:t>
            </a:r>
            <a:r>
              <a:rPr lang="zh-TW" altLang="en-US" sz="5000" dirty="0">
                <a:solidFill>
                  <a:srgbClr val="FF0000"/>
                </a:solidFill>
              </a:rPr>
              <a:t>防止服裝接觸地板</a:t>
            </a:r>
            <a:r>
              <a:rPr lang="zh-TW" altLang="en-US" sz="5000" dirty="0"/>
              <a:t>。</a:t>
            </a:r>
            <a:endParaRPr lang="en-US" altLang="zh-TW" sz="5000" dirty="0"/>
          </a:p>
          <a:p>
            <a:endParaRPr lang="zh-TW" altLang="en-US" dirty="0"/>
          </a:p>
        </p:txBody>
      </p:sp>
      <p:sp>
        <p:nvSpPr>
          <p:cNvPr id="4" name="投影片編號版面配置區 3">
            <a:extLst>
              <a:ext uri="{FF2B5EF4-FFF2-40B4-BE49-F238E27FC236}">
                <a16:creationId xmlns:a16="http://schemas.microsoft.com/office/drawing/2014/main" id="{0115D488-3D24-F20C-051E-265DD83E83B2}"/>
              </a:ext>
            </a:extLst>
          </p:cNvPr>
          <p:cNvSpPr>
            <a:spLocks noGrp="1"/>
          </p:cNvSpPr>
          <p:nvPr>
            <p:ph type="sldNum" sz="quarter" idx="12"/>
          </p:nvPr>
        </p:nvSpPr>
        <p:spPr>
          <a:xfrm>
            <a:off x="8610600" y="6356350"/>
            <a:ext cx="2743200" cy="365126"/>
          </a:xfrm>
        </p:spPr>
        <p:txBody>
          <a:bodyPr/>
          <a:lstStyle/>
          <a:p>
            <a:fld id="{611BCEFE-BDF1-493B-A65E-0AA2B9BEEBF0}" type="slidenum">
              <a:rPr lang="zh-TW" altLang="en-US" smtClean="0"/>
              <a:t>36</a:t>
            </a:fld>
            <a:endParaRPr lang="zh-TW" altLang="en-US" dirty="0"/>
          </a:p>
        </p:txBody>
      </p:sp>
    </p:spTree>
    <p:extLst>
      <p:ext uri="{BB962C8B-B14F-4D97-AF65-F5344CB8AC3E}">
        <p14:creationId xmlns:p14="http://schemas.microsoft.com/office/powerpoint/2010/main" val="4096929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2F05FFB-0D76-E796-999D-33EFFA609FF8}"/>
              </a:ext>
            </a:extLst>
          </p:cNvPr>
          <p:cNvSpPr>
            <a:spLocks noGrp="1"/>
          </p:cNvSpPr>
          <p:nvPr>
            <p:ph idx="1"/>
          </p:nvPr>
        </p:nvSpPr>
        <p:spPr/>
        <p:txBody>
          <a:bodyPr>
            <a:normAutofit/>
          </a:bodyPr>
          <a:lstStyle/>
          <a:p>
            <a:r>
              <a:rPr lang="en-US" altLang="zh-TW" sz="2000" dirty="0"/>
              <a:t>ii. Grade C: Hair, beards and moustaches should be covered. A single or two-piece trouser suit gathered at the wrists and with high neck and appropriately disinfected shoes or overshoes should be worn. They should minimize the shedding of </a:t>
            </a:r>
            <a:r>
              <a:rPr lang="en-US" altLang="zh-TW" sz="2000" dirty="0" err="1"/>
              <a:t>fibres</a:t>
            </a:r>
            <a:r>
              <a:rPr lang="en-US" altLang="zh-TW" sz="2000" dirty="0"/>
              <a:t> and particles.</a:t>
            </a:r>
          </a:p>
          <a:p>
            <a:r>
              <a:rPr lang="en-US" altLang="zh-TW" sz="2000" dirty="0"/>
              <a:t>ii. C</a:t>
            </a:r>
            <a:r>
              <a:rPr lang="zh-TW" altLang="en-US" sz="2000" dirty="0"/>
              <a:t>級：應遮蓋頭髮、鬍鬚。應穿著</a:t>
            </a:r>
            <a:r>
              <a:rPr lang="zh-TW" altLang="en-US" sz="2000" dirty="0">
                <a:solidFill>
                  <a:schemeClr val="accent2"/>
                </a:solidFill>
              </a:rPr>
              <a:t>單件或兩件</a:t>
            </a:r>
            <a:r>
              <a:rPr lang="zh-TW" altLang="en-US" sz="2000" dirty="0"/>
              <a:t>式</a:t>
            </a:r>
            <a:r>
              <a:rPr lang="zh-TW" altLang="en-US" sz="2000" dirty="0">
                <a:solidFill>
                  <a:schemeClr val="accent2"/>
                </a:solidFill>
              </a:rPr>
              <a:t>長褲套裝，集中在手腕和高領處</a:t>
            </a:r>
            <a:r>
              <a:rPr lang="zh-TW" altLang="en-US" sz="2000" dirty="0"/>
              <a:t>，並應穿適當消毒的鞋子或套鞋。它們應盡量減少纖維和顆粒的脫落。</a:t>
            </a:r>
            <a:endParaRPr lang="en-US" altLang="zh-TW" sz="2000" dirty="0"/>
          </a:p>
          <a:p>
            <a:r>
              <a:rPr lang="en-US" altLang="zh-TW" sz="2000" dirty="0"/>
              <a:t>iii. Grade D: Hair, beards and moustaches should be covered. A general protective suit and appropriately disinfected shoes or overshoes should be worn. Appropriate measures should be taken to avoid any ingress of contaminants from outside the clean area.</a:t>
            </a:r>
          </a:p>
          <a:p>
            <a:r>
              <a:rPr lang="en-US" altLang="zh-TW" sz="2000" dirty="0"/>
              <a:t>iii. D</a:t>
            </a:r>
            <a:r>
              <a:rPr lang="zh-TW" altLang="en-US" sz="2000" dirty="0"/>
              <a:t>級：應遮蓋頭髮、鬍鬚。應</a:t>
            </a:r>
            <a:r>
              <a:rPr lang="zh-TW" altLang="en-US" sz="2000" dirty="0">
                <a:solidFill>
                  <a:schemeClr val="accent2"/>
                </a:solidFill>
              </a:rPr>
              <a:t>穿一般防護服和經過適當消毒的鞋子或套鞋</a:t>
            </a:r>
            <a:r>
              <a:rPr lang="zh-TW" altLang="en-US" sz="2000" dirty="0"/>
              <a:t>。應採取適當措施避免任何污染物從清潔區域外進入。</a:t>
            </a:r>
          </a:p>
          <a:p>
            <a:endParaRPr lang="en-US" altLang="zh-TW" sz="2000" dirty="0"/>
          </a:p>
          <a:p>
            <a:r>
              <a:rPr lang="en-US" altLang="zh-TW" sz="2000" dirty="0"/>
              <a:t>iv. Additional gowning including gloves and facemask may be required in grade C and D areas when performing activities considered to be a contamination risk as defined by the CCS.</a:t>
            </a:r>
          </a:p>
          <a:p>
            <a:r>
              <a:rPr lang="en-US" altLang="zh-TW" sz="2000" dirty="0"/>
              <a:t>iv.</a:t>
            </a:r>
            <a:r>
              <a:rPr lang="zh-TW" altLang="en-US" sz="2000" dirty="0"/>
              <a:t>在進行 </a:t>
            </a:r>
            <a:r>
              <a:rPr lang="en-US" altLang="zh-TW" sz="2000" dirty="0"/>
              <a:t>CCS </a:t>
            </a:r>
            <a:r>
              <a:rPr lang="zh-TW" altLang="en-US" sz="2000" dirty="0"/>
              <a:t>定義的被認為具有污染風險的活動時，</a:t>
            </a:r>
            <a:r>
              <a:rPr lang="en-US" altLang="zh-TW" sz="2000" dirty="0"/>
              <a:t>C </a:t>
            </a:r>
            <a:r>
              <a:rPr lang="zh-TW" altLang="en-US" sz="2000" dirty="0"/>
              <a:t>級和 </a:t>
            </a:r>
            <a:r>
              <a:rPr lang="en-US" altLang="zh-TW" sz="2000" dirty="0"/>
              <a:t>D </a:t>
            </a:r>
            <a:r>
              <a:rPr lang="zh-TW" altLang="en-US" sz="2000" dirty="0"/>
              <a:t>級區域可能需要額外的防護服，包括手套和口罩。</a:t>
            </a:r>
            <a:endParaRPr lang="zh-TW" altLang="en-US" dirty="0"/>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0115D488-3D24-F20C-051E-265DD83E83B2}"/>
              </a:ext>
            </a:extLst>
          </p:cNvPr>
          <p:cNvSpPr>
            <a:spLocks noGrp="1"/>
          </p:cNvSpPr>
          <p:nvPr>
            <p:ph type="sldNum" sz="quarter" idx="12"/>
          </p:nvPr>
        </p:nvSpPr>
        <p:spPr/>
        <p:txBody>
          <a:bodyPr/>
          <a:lstStyle/>
          <a:p>
            <a:fld id="{611BCEFE-BDF1-493B-A65E-0AA2B9BEEBF0}" type="slidenum">
              <a:rPr lang="zh-TW" altLang="en-US" smtClean="0"/>
              <a:t>37</a:t>
            </a:fld>
            <a:endParaRPr lang="zh-TW" altLang="en-US"/>
          </a:p>
        </p:txBody>
      </p:sp>
    </p:spTree>
    <p:extLst>
      <p:ext uri="{BB962C8B-B14F-4D97-AF65-F5344CB8AC3E}">
        <p14:creationId xmlns:p14="http://schemas.microsoft.com/office/powerpoint/2010/main" val="326641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F1E28C2-381A-F530-B1BF-F2BF8C7C527C}"/>
              </a:ext>
            </a:extLst>
          </p:cNvPr>
          <p:cNvSpPr>
            <a:spLocks noGrp="1"/>
          </p:cNvSpPr>
          <p:nvPr>
            <p:ph idx="1"/>
          </p:nvPr>
        </p:nvSpPr>
        <p:spPr/>
        <p:txBody>
          <a:bodyPr>
            <a:normAutofit/>
          </a:bodyPr>
          <a:lstStyle/>
          <a:p>
            <a:r>
              <a:rPr lang="en-US" altLang="zh-TW" sz="2000" dirty="0"/>
              <a:t>7.14	Cleanroom gowning should be performed in change rooms of an appropriate cleanliness grade to ensure gown cleanliness is maintained. Outdoor clothing including socks (other than personal underwear) should not be brought into changing rooms leading directly to grade B and C areas. Single or two-piece facility trouser suits, covering the full length of the arms and the legs, and facility socks covering the feet, should be worn before entry to change rooms for grades B and C. Facility suits and socks should not present a risk of contamination to the gowning area or processes.</a:t>
            </a:r>
          </a:p>
          <a:p>
            <a:r>
              <a:rPr lang="en-US" altLang="zh-TW" sz="2000" dirty="0"/>
              <a:t>7.14 </a:t>
            </a:r>
            <a:r>
              <a:rPr lang="zh-TW" altLang="en-US" sz="2000" dirty="0"/>
              <a:t>潔凈室防護服應在適當潔凈等級的更衣室進行，以確保防護服保持清潔。戶外服裝，包括</a:t>
            </a:r>
            <a:r>
              <a:rPr lang="zh-TW" altLang="en-US" sz="2000" dirty="0">
                <a:solidFill>
                  <a:srgbClr val="FF0000"/>
                </a:solidFill>
              </a:rPr>
              <a:t>襪子（個人內衣除外）不應帶入直接通往</a:t>
            </a:r>
            <a:r>
              <a:rPr lang="en-US" altLang="zh-TW" sz="2000" dirty="0">
                <a:solidFill>
                  <a:srgbClr val="FF0000"/>
                </a:solidFill>
              </a:rPr>
              <a:t>B</a:t>
            </a:r>
            <a:r>
              <a:rPr lang="zh-TW" altLang="en-US" sz="2000" dirty="0">
                <a:solidFill>
                  <a:srgbClr val="FF0000"/>
                </a:solidFill>
              </a:rPr>
              <a:t>級和</a:t>
            </a:r>
            <a:r>
              <a:rPr lang="en-US" altLang="zh-TW" sz="2000" dirty="0">
                <a:solidFill>
                  <a:srgbClr val="FF0000"/>
                </a:solidFill>
              </a:rPr>
              <a:t>C</a:t>
            </a:r>
            <a:r>
              <a:rPr lang="zh-TW" altLang="en-US" sz="2000" dirty="0">
                <a:solidFill>
                  <a:srgbClr val="FF0000"/>
                </a:solidFill>
              </a:rPr>
              <a:t>級區域的更衣室</a:t>
            </a:r>
            <a:r>
              <a:rPr lang="zh-TW" altLang="en-US" sz="2000" dirty="0"/>
              <a:t>。在</a:t>
            </a:r>
            <a:r>
              <a:rPr lang="zh-TW" altLang="en-US" sz="2000" dirty="0">
                <a:solidFill>
                  <a:schemeClr val="accent2"/>
                </a:solidFill>
              </a:rPr>
              <a:t>進入</a:t>
            </a:r>
            <a:r>
              <a:rPr lang="en-US" altLang="zh-TW" sz="2000" dirty="0">
                <a:solidFill>
                  <a:schemeClr val="accent2"/>
                </a:solidFill>
              </a:rPr>
              <a:t>B</a:t>
            </a:r>
            <a:r>
              <a:rPr lang="zh-TW" altLang="en-US" sz="2000" dirty="0">
                <a:solidFill>
                  <a:schemeClr val="accent2"/>
                </a:solidFill>
              </a:rPr>
              <a:t>級和</a:t>
            </a:r>
            <a:r>
              <a:rPr lang="en-US" altLang="zh-TW" sz="2000" dirty="0">
                <a:solidFill>
                  <a:schemeClr val="accent2"/>
                </a:solidFill>
              </a:rPr>
              <a:t>C</a:t>
            </a:r>
            <a:r>
              <a:rPr lang="zh-TW" altLang="en-US" sz="2000" dirty="0">
                <a:solidFill>
                  <a:schemeClr val="accent2"/>
                </a:solidFill>
              </a:rPr>
              <a:t>級更衣室之前</a:t>
            </a:r>
            <a:r>
              <a:rPr lang="zh-TW" altLang="en-US" sz="2000" dirty="0"/>
              <a:t>，應穿著</a:t>
            </a:r>
            <a:r>
              <a:rPr lang="zh-TW" altLang="en-US" sz="2000" dirty="0">
                <a:solidFill>
                  <a:schemeClr val="accent2"/>
                </a:solidFill>
              </a:rPr>
              <a:t>覆蓋手臂和腿部整個長度</a:t>
            </a:r>
            <a:r>
              <a:rPr lang="zh-TW" altLang="en-US" sz="2000" dirty="0"/>
              <a:t>的單件式或兩件式設施褲服，以及</a:t>
            </a:r>
            <a:r>
              <a:rPr lang="zh-TW" altLang="en-US" sz="2000" dirty="0">
                <a:solidFill>
                  <a:schemeClr val="accent2"/>
                </a:solidFill>
              </a:rPr>
              <a:t>覆蓋</a:t>
            </a:r>
            <a:r>
              <a:rPr lang="zh-TW" altLang="en-US" sz="2000" dirty="0"/>
              <a:t>腳部的</a:t>
            </a:r>
            <a:r>
              <a:rPr lang="zh-TW" altLang="en-US" sz="2000" dirty="0">
                <a:solidFill>
                  <a:schemeClr val="accent2"/>
                </a:solidFill>
              </a:rPr>
              <a:t>設施襪</a:t>
            </a:r>
            <a:r>
              <a:rPr lang="zh-TW" altLang="en-US" sz="2000" dirty="0"/>
              <a:t>。</a:t>
            </a:r>
            <a:endParaRPr lang="en-US" altLang="zh-TW" sz="2000" dirty="0"/>
          </a:p>
          <a:p>
            <a:r>
              <a:rPr lang="en-US" altLang="zh-TW" sz="2000" dirty="0"/>
              <a:t>7.15	Every operator entering grade B or A areas should gown into clean, </a:t>
            </a:r>
            <a:r>
              <a:rPr lang="en-US" altLang="zh-TW" sz="2000" dirty="0" err="1"/>
              <a:t>sterilised</a:t>
            </a:r>
            <a:r>
              <a:rPr lang="en-US" altLang="zh-TW" sz="2000" dirty="0"/>
              <a:t> protective garments (including eye coverings and masks) of an appropriate size at each entry. The maximum period for which the </a:t>
            </a:r>
            <a:r>
              <a:rPr lang="en-US" altLang="zh-TW" sz="2000" dirty="0" err="1"/>
              <a:t>sterilised</a:t>
            </a:r>
            <a:r>
              <a:rPr lang="en-US" altLang="zh-TW" sz="2000" dirty="0"/>
              <a:t> gown may be worn before replacement during a shift should be defined as part of the garment qualification.</a:t>
            </a:r>
          </a:p>
          <a:p>
            <a:r>
              <a:rPr lang="en-US" altLang="zh-TW" sz="2000" dirty="0"/>
              <a:t>7.15 </a:t>
            </a:r>
            <a:r>
              <a:rPr lang="zh-TW" altLang="en-US" sz="2000" dirty="0"/>
              <a:t>每名進入</a:t>
            </a:r>
            <a:r>
              <a:rPr lang="en-US" altLang="zh-TW" sz="2000" dirty="0"/>
              <a:t>B</a:t>
            </a:r>
            <a:r>
              <a:rPr lang="zh-TW" altLang="en-US" sz="2000" dirty="0"/>
              <a:t>級或</a:t>
            </a:r>
            <a:r>
              <a:rPr lang="en-US" altLang="zh-TW" sz="2000" dirty="0"/>
              <a:t>A</a:t>
            </a:r>
            <a:r>
              <a:rPr lang="zh-TW" altLang="en-US" sz="2000" dirty="0"/>
              <a:t>級區域的操作員在每次進入時，均應穿上適當尺寸的清潔、消毒防護服（包括眼罩和口罩）。在輪班期間更換消毒服之前可以穿的最長時間應定義為服裝資格的一部分。</a:t>
            </a:r>
          </a:p>
          <a:p>
            <a:endParaRPr lang="zh-TW" altLang="en-US" sz="2000" dirty="0"/>
          </a:p>
        </p:txBody>
      </p:sp>
      <p:sp>
        <p:nvSpPr>
          <p:cNvPr id="4" name="投影片編號版面配置區 3">
            <a:extLst>
              <a:ext uri="{FF2B5EF4-FFF2-40B4-BE49-F238E27FC236}">
                <a16:creationId xmlns:a16="http://schemas.microsoft.com/office/drawing/2014/main" id="{C75CB217-3523-EAB4-7424-972129FBAD76}"/>
              </a:ext>
            </a:extLst>
          </p:cNvPr>
          <p:cNvSpPr>
            <a:spLocks noGrp="1"/>
          </p:cNvSpPr>
          <p:nvPr>
            <p:ph type="sldNum" sz="quarter" idx="12"/>
          </p:nvPr>
        </p:nvSpPr>
        <p:spPr/>
        <p:txBody>
          <a:bodyPr/>
          <a:lstStyle/>
          <a:p>
            <a:fld id="{611BCEFE-BDF1-493B-A65E-0AA2B9BEEBF0}" type="slidenum">
              <a:rPr lang="zh-TW" altLang="en-US" smtClean="0"/>
              <a:t>38</a:t>
            </a:fld>
            <a:endParaRPr lang="zh-TW" altLang="en-US"/>
          </a:p>
        </p:txBody>
      </p:sp>
    </p:spTree>
    <p:extLst>
      <p:ext uri="{BB962C8B-B14F-4D97-AF65-F5344CB8AC3E}">
        <p14:creationId xmlns:p14="http://schemas.microsoft.com/office/powerpoint/2010/main" val="1135801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719B38A-5E2F-32CD-38A4-30CC77F6606B}"/>
              </a:ext>
            </a:extLst>
          </p:cNvPr>
          <p:cNvSpPr>
            <a:spLocks noGrp="1"/>
          </p:cNvSpPr>
          <p:nvPr>
            <p:ph idx="1"/>
          </p:nvPr>
        </p:nvSpPr>
        <p:spPr>
          <a:xfrm>
            <a:off x="838200" y="136524"/>
            <a:ext cx="10515600" cy="6995796"/>
          </a:xfrm>
        </p:spPr>
        <p:txBody>
          <a:bodyPr>
            <a:normAutofit/>
          </a:bodyPr>
          <a:lstStyle/>
          <a:p>
            <a:endParaRPr lang="en-US" altLang="zh-TW" dirty="0"/>
          </a:p>
          <a:p>
            <a:r>
              <a:rPr lang="en-US" altLang="zh-TW" sz="2000" dirty="0"/>
              <a:t>7.16	Gloves should be regularly disinfected during operations. Garments and gloves should be changed immediately if they become damaged and present any risk of product contamination.</a:t>
            </a:r>
          </a:p>
          <a:p>
            <a:r>
              <a:rPr lang="en-US" altLang="zh-TW" sz="2000" dirty="0"/>
              <a:t> 7.16 </a:t>
            </a:r>
            <a:r>
              <a:rPr lang="zh-TW" altLang="en-US" sz="2000" dirty="0">
                <a:solidFill>
                  <a:schemeClr val="accent2"/>
                </a:solidFill>
              </a:rPr>
              <a:t>操作時</a:t>
            </a:r>
            <a:r>
              <a:rPr lang="zh-TW" altLang="en-US" sz="2000" dirty="0"/>
              <a:t>應</a:t>
            </a:r>
            <a:r>
              <a:rPr lang="zh-TW" altLang="en-US" sz="2000" dirty="0">
                <a:solidFill>
                  <a:schemeClr val="accent2"/>
                </a:solidFill>
              </a:rPr>
              <a:t>定期對手套進行消毒</a:t>
            </a:r>
            <a:r>
              <a:rPr lang="zh-TW" altLang="en-US" sz="2000" dirty="0"/>
              <a:t>。如果服裝和手套損壞並</a:t>
            </a:r>
            <a:r>
              <a:rPr lang="zh-TW" altLang="en-US" sz="2000" dirty="0">
                <a:solidFill>
                  <a:schemeClr val="accent2"/>
                </a:solidFill>
              </a:rPr>
              <a:t>存在產品污染的風險，應立即更換。</a:t>
            </a:r>
            <a:endParaRPr lang="en-US" altLang="zh-TW" sz="2000" dirty="0">
              <a:solidFill>
                <a:schemeClr val="accent2"/>
              </a:solidFill>
            </a:endParaRPr>
          </a:p>
          <a:p>
            <a:endParaRPr lang="en-US" altLang="zh-TW" sz="2000" dirty="0">
              <a:solidFill>
                <a:schemeClr val="accent2"/>
              </a:solidFill>
            </a:endParaRPr>
          </a:p>
          <a:p>
            <a:r>
              <a:rPr lang="en-US" altLang="zh-TW" sz="2000" dirty="0"/>
              <a:t>7.17	Reusable clean area clothing should be cleaned in a laundry facility adequately segregated from production operations, using a qualified process ensuring that the clothing is not damaged and/or contaminated by </a:t>
            </a:r>
            <a:r>
              <a:rPr lang="en-US" altLang="zh-TW" sz="2000" dirty="0" err="1"/>
              <a:t>fibres</a:t>
            </a:r>
            <a:r>
              <a:rPr lang="en-US" altLang="zh-TW" sz="2000" dirty="0"/>
              <a:t> or particles during the repeated laundry process. Laundry facilities used should not introduce risk of contamination or cross-contamination. Inappropriate handling and use of clothing may damage </a:t>
            </a:r>
            <a:r>
              <a:rPr lang="en-US" altLang="zh-TW" sz="2000" dirty="0" err="1"/>
              <a:t>fibres</a:t>
            </a:r>
            <a:r>
              <a:rPr lang="en-US" altLang="zh-TW" sz="2000" dirty="0"/>
              <a:t> and increase the risk of shedding of particles. After washing and before packing, garments should be visually inspected for damage and visual cleanliness. The garment management processes should be evaluated and determined as part of the garment qualification </a:t>
            </a:r>
            <a:r>
              <a:rPr lang="en-US" altLang="zh-TW" sz="2000" dirty="0" err="1"/>
              <a:t>programme</a:t>
            </a:r>
            <a:r>
              <a:rPr lang="en-US" altLang="zh-TW" sz="2000" dirty="0"/>
              <a:t> and should include a maximum number of laundry and </a:t>
            </a:r>
            <a:r>
              <a:rPr lang="en-US" altLang="zh-TW" sz="2000" dirty="0" err="1"/>
              <a:t>sterilisation</a:t>
            </a:r>
            <a:r>
              <a:rPr lang="en-US" altLang="zh-TW" sz="2000" dirty="0"/>
              <a:t> cycles.</a:t>
            </a:r>
          </a:p>
          <a:p>
            <a:r>
              <a:rPr lang="en-US" altLang="zh-TW" sz="2000" dirty="0"/>
              <a:t>7.17 </a:t>
            </a:r>
            <a:r>
              <a:rPr lang="zh-TW" altLang="en-US" sz="2000" dirty="0">
                <a:solidFill>
                  <a:schemeClr val="accent2"/>
                </a:solidFill>
              </a:rPr>
              <a:t>可重複使用的潔凈區衣物</a:t>
            </a:r>
            <a:r>
              <a:rPr lang="zh-TW" altLang="en-US" sz="2000" dirty="0"/>
              <a:t>應在與</a:t>
            </a:r>
            <a:r>
              <a:rPr lang="zh-TW" altLang="en-US" sz="2000" dirty="0">
                <a:solidFill>
                  <a:schemeClr val="accent2"/>
                </a:solidFill>
              </a:rPr>
              <a:t>充分</a:t>
            </a:r>
            <a:r>
              <a:rPr lang="zh-TW" altLang="en-US" sz="2000" dirty="0"/>
              <a:t>生產操作</a:t>
            </a:r>
            <a:r>
              <a:rPr lang="zh-TW" altLang="en-US" sz="2000" dirty="0">
                <a:solidFill>
                  <a:schemeClr val="accent2"/>
                </a:solidFill>
              </a:rPr>
              <a:t>隔離的洗衣設施內清潔</a:t>
            </a:r>
            <a:r>
              <a:rPr lang="zh-TW" altLang="en-US" sz="2000" dirty="0"/>
              <a:t>，採用適應的流程，</a:t>
            </a:r>
            <a:r>
              <a:rPr lang="zh-TW" altLang="en-US" sz="2000" dirty="0">
                <a:solidFill>
                  <a:srgbClr val="FF0000"/>
                </a:solidFill>
              </a:rPr>
              <a:t>確保</a:t>
            </a:r>
            <a:r>
              <a:rPr lang="zh-TW" altLang="en-US" sz="2000" dirty="0"/>
              <a:t>衣物在</a:t>
            </a:r>
            <a:r>
              <a:rPr lang="zh-TW" altLang="en-US" sz="2000" dirty="0">
                <a:solidFill>
                  <a:schemeClr val="accent2"/>
                </a:solidFill>
              </a:rPr>
              <a:t>反覆洗衣</a:t>
            </a:r>
            <a:r>
              <a:rPr lang="zh-TW" altLang="en-US" sz="2000" dirty="0"/>
              <a:t>過程中</a:t>
            </a:r>
            <a:r>
              <a:rPr lang="zh-TW" altLang="en-US" sz="2000" dirty="0">
                <a:solidFill>
                  <a:schemeClr val="accent2"/>
                </a:solidFill>
              </a:rPr>
              <a:t>不會被纖維或顆粒損壞和</a:t>
            </a:r>
            <a:r>
              <a:rPr lang="en-US" altLang="zh-TW" sz="2000" dirty="0">
                <a:solidFill>
                  <a:schemeClr val="accent2"/>
                </a:solidFill>
              </a:rPr>
              <a:t>/</a:t>
            </a:r>
            <a:r>
              <a:rPr lang="zh-TW" altLang="en-US" sz="2000" dirty="0">
                <a:solidFill>
                  <a:schemeClr val="accent2"/>
                </a:solidFill>
              </a:rPr>
              <a:t>或污染</a:t>
            </a:r>
            <a:r>
              <a:rPr lang="zh-TW" altLang="en-US" sz="2000" dirty="0"/>
              <a:t>。使用的洗衣設施不應引入污染或交叉污染的風險。不當處理和使用衣物可能會損壞纖維並增加顆粒脫落的風險。</a:t>
            </a:r>
            <a:r>
              <a:rPr lang="zh-TW" altLang="en-US" sz="2000" dirty="0">
                <a:solidFill>
                  <a:srgbClr val="FF0000"/>
                </a:solidFill>
              </a:rPr>
              <a:t>洗滌后和包裝前，應目視檢查服裝是否有損壞和視覺清潔</a:t>
            </a:r>
            <a:r>
              <a:rPr lang="zh-TW" altLang="en-US" sz="2000" dirty="0"/>
              <a:t>。服裝管理流程應作為服裝資格</a:t>
            </a:r>
            <a:r>
              <a:rPr lang="zh-TW" altLang="en-US" sz="2000" dirty="0">
                <a:solidFill>
                  <a:srgbClr val="00B050"/>
                </a:solidFill>
              </a:rPr>
              <a:t>認證計劃</a:t>
            </a:r>
            <a:r>
              <a:rPr lang="zh-TW" altLang="en-US" sz="2000" dirty="0"/>
              <a:t>的一部分進行評估和確定，並應</a:t>
            </a:r>
            <a:r>
              <a:rPr lang="zh-TW" altLang="en-US" sz="2000" dirty="0">
                <a:solidFill>
                  <a:srgbClr val="00B050"/>
                </a:solidFill>
              </a:rPr>
              <a:t>包括最大數量的洗滌和消毒週期</a:t>
            </a:r>
            <a:r>
              <a:rPr lang="zh-TW" altLang="en-US" sz="2000" dirty="0"/>
              <a:t>。</a:t>
            </a:r>
          </a:p>
        </p:txBody>
      </p:sp>
      <p:sp>
        <p:nvSpPr>
          <p:cNvPr id="4" name="投影片編號版面配置區 3">
            <a:extLst>
              <a:ext uri="{FF2B5EF4-FFF2-40B4-BE49-F238E27FC236}">
                <a16:creationId xmlns:a16="http://schemas.microsoft.com/office/drawing/2014/main" id="{D672E3D4-CB32-5E3F-6E9C-B6D105FBE481}"/>
              </a:ext>
            </a:extLst>
          </p:cNvPr>
          <p:cNvSpPr>
            <a:spLocks noGrp="1"/>
          </p:cNvSpPr>
          <p:nvPr>
            <p:ph type="sldNum" sz="quarter" idx="12"/>
          </p:nvPr>
        </p:nvSpPr>
        <p:spPr/>
        <p:txBody>
          <a:bodyPr/>
          <a:lstStyle/>
          <a:p>
            <a:fld id="{611BCEFE-BDF1-493B-A65E-0AA2B9BEEBF0}" type="slidenum">
              <a:rPr lang="zh-TW" altLang="en-US" smtClean="0"/>
              <a:t>39</a:t>
            </a:fld>
            <a:endParaRPr lang="zh-TW" altLang="en-US" dirty="0"/>
          </a:p>
        </p:txBody>
      </p:sp>
    </p:spTree>
    <p:extLst>
      <p:ext uri="{BB962C8B-B14F-4D97-AF65-F5344CB8AC3E}">
        <p14:creationId xmlns:p14="http://schemas.microsoft.com/office/powerpoint/2010/main" val="2143694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3FB43C7-EB28-0148-99A4-C47863F3C92A}"/>
              </a:ext>
            </a:extLst>
          </p:cNvPr>
          <p:cNvSpPr>
            <a:spLocks noGrp="1"/>
          </p:cNvSpPr>
          <p:nvPr>
            <p:ph type="sldNum" sz="quarter" idx="12"/>
          </p:nvPr>
        </p:nvSpPr>
        <p:spPr/>
        <p:txBody>
          <a:bodyPr/>
          <a:lstStyle/>
          <a:p>
            <a:fld id="{611BCEFE-BDF1-493B-A65E-0AA2B9BEEBF0}" type="slidenum">
              <a:rPr lang="zh-TW" altLang="en-US" smtClean="0"/>
              <a:t>4</a:t>
            </a:fld>
            <a:endParaRPr lang="zh-TW" altLang="en-US"/>
          </a:p>
        </p:txBody>
      </p:sp>
      <p:sp>
        <p:nvSpPr>
          <p:cNvPr id="25" name="箭號: 五邊形 24">
            <a:extLst>
              <a:ext uri="{FF2B5EF4-FFF2-40B4-BE49-F238E27FC236}">
                <a16:creationId xmlns:a16="http://schemas.microsoft.com/office/drawing/2014/main" id="{B58A637B-3F6D-5EB3-F92D-864F81F4CADE}"/>
              </a:ext>
            </a:extLst>
          </p:cNvPr>
          <p:cNvSpPr/>
          <p:nvPr/>
        </p:nvSpPr>
        <p:spPr>
          <a:xfrm>
            <a:off x="802504" y="281582"/>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8FFCFEFD-5B5B-C877-B109-E82801F75641}"/>
              </a:ext>
            </a:extLst>
          </p:cNvPr>
          <p:cNvSpPr txBox="1"/>
          <p:nvPr/>
        </p:nvSpPr>
        <p:spPr>
          <a:xfrm>
            <a:off x="1102659" y="522379"/>
            <a:ext cx="10139082" cy="646331"/>
          </a:xfrm>
          <a:prstGeom prst="rect">
            <a:avLst/>
          </a:prstGeom>
          <a:noFill/>
          <a:ln>
            <a:noFill/>
          </a:ln>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General guidance on the design and operation of equipment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設備設計和操作的一般指導</a:t>
            </a:r>
          </a:p>
        </p:txBody>
      </p:sp>
      <p:sp>
        <p:nvSpPr>
          <p:cNvPr id="26" name="箭號: 五邊形 25">
            <a:extLst>
              <a:ext uri="{FF2B5EF4-FFF2-40B4-BE49-F238E27FC236}">
                <a16:creationId xmlns:a16="http://schemas.microsoft.com/office/drawing/2014/main" id="{2FDAAC34-A604-2886-4479-5F318C5F332A}"/>
              </a:ext>
            </a:extLst>
          </p:cNvPr>
          <p:cNvSpPr/>
          <p:nvPr/>
        </p:nvSpPr>
        <p:spPr>
          <a:xfrm>
            <a:off x="802505" y="2039857"/>
            <a:ext cx="10681335" cy="1016407"/>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FC26A71A-EB19-9E9F-7357-02A0D500E110}"/>
              </a:ext>
            </a:extLst>
          </p:cNvPr>
          <p:cNvSpPr txBox="1"/>
          <p:nvPr/>
        </p:nvSpPr>
        <p:spPr>
          <a:xfrm>
            <a:off x="1073631" y="2224895"/>
            <a:ext cx="10139082" cy="646331"/>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Guidance regarding the special requirements of utilities such as water, gas and vacuum.</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關於</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utilities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的特殊要求的指南，例如水、氣體和真空。</a:t>
            </a:r>
          </a:p>
        </p:txBody>
      </p:sp>
      <p:sp>
        <p:nvSpPr>
          <p:cNvPr id="27" name="箭號: 五邊形 26">
            <a:extLst>
              <a:ext uri="{FF2B5EF4-FFF2-40B4-BE49-F238E27FC236}">
                <a16:creationId xmlns:a16="http://schemas.microsoft.com/office/drawing/2014/main" id="{55FBADB5-5DF2-2422-A503-64DB00827F51}"/>
              </a:ext>
            </a:extLst>
          </p:cNvPr>
          <p:cNvSpPr/>
          <p:nvPr/>
        </p:nvSpPr>
        <p:spPr>
          <a:xfrm>
            <a:off x="802504" y="3742373"/>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CC23FA77-ED63-3DF3-6178-FA829CDF10C7}"/>
              </a:ext>
            </a:extLst>
          </p:cNvPr>
          <p:cNvSpPr txBox="1"/>
          <p:nvPr/>
        </p:nvSpPr>
        <p:spPr>
          <a:xfrm>
            <a:off x="1073630" y="3788911"/>
            <a:ext cx="10139082" cy="923330"/>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Guidance on the requirements for specific training, knowledge and skills. Also gives guidance regarding the qualification of personnel.</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對特定培訓、知識要求的指導和技能。還提供了有關資格的指導人員。</a:t>
            </a:r>
          </a:p>
        </p:txBody>
      </p:sp>
      <p:sp>
        <p:nvSpPr>
          <p:cNvPr id="28" name="箭號: 五邊形 27">
            <a:extLst>
              <a:ext uri="{FF2B5EF4-FFF2-40B4-BE49-F238E27FC236}">
                <a16:creationId xmlns:a16="http://schemas.microsoft.com/office/drawing/2014/main" id="{2C87DE1C-687C-CFBA-B63A-D2481509A504}"/>
              </a:ext>
            </a:extLst>
          </p:cNvPr>
          <p:cNvSpPr/>
          <p:nvPr/>
        </p:nvSpPr>
        <p:spPr>
          <a:xfrm>
            <a:off x="802504" y="5444889"/>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5BB97251-AA0A-6E9B-CA56-E4BDEB529864}"/>
              </a:ext>
            </a:extLst>
          </p:cNvPr>
          <p:cNvSpPr txBox="1"/>
          <p:nvPr/>
        </p:nvSpPr>
        <p:spPr>
          <a:xfrm>
            <a:off x="1073630" y="5768426"/>
            <a:ext cx="10139082" cy="369332"/>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SUS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一次性包裝</a:t>
            </a:r>
          </a:p>
        </p:txBody>
      </p:sp>
      <p:grpSp>
        <p:nvGrpSpPr>
          <p:cNvPr id="29" name="群組 28">
            <a:extLst>
              <a:ext uri="{FF2B5EF4-FFF2-40B4-BE49-F238E27FC236}">
                <a16:creationId xmlns:a16="http://schemas.microsoft.com/office/drawing/2014/main" id="{CC30EFB1-8A84-713D-D332-4708DE1ADD4B}"/>
              </a:ext>
            </a:extLst>
          </p:cNvPr>
          <p:cNvGrpSpPr/>
          <p:nvPr/>
        </p:nvGrpSpPr>
        <p:grpSpPr>
          <a:xfrm>
            <a:off x="1927" y="0"/>
            <a:ext cx="832799" cy="1691834"/>
            <a:chOff x="1927" y="0"/>
            <a:chExt cx="832799" cy="1691834"/>
          </a:xfrm>
        </p:grpSpPr>
        <p:sp>
          <p:nvSpPr>
            <p:cNvPr id="14" name="矩形: 圓角 13">
              <a:extLst>
                <a:ext uri="{FF2B5EF4-FFF2-40B4-BE49-F238E27FC236}">
                  <a16:creationId xmlns:a16="http://schemas.microsoft.com/office/drawing/2014/main" id="{97C3E0ED-EE64-7489-EFE2-933ACAB5F168}"/>
                </a:ext>
              </a:extLst>
            </p:cNvPr>
            <p:cNvSpPr>
              <a:spLocks/>
            </p:cNvSpPr>
            <p:nvPr userDrawn="1"/>
          </p:nvSpPr>
          <p:spPr>
            <a:xfrm>
              <a:off x="1927" y="0"/>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dirty="0"/>
            </a:p>
          </p:txBody>
        </p:sp>
        <p:sp>
          <p:nvSpPr>
            <p:cNvPr id="15" name="標題 1">
              <a:extLst>
                <a:ext uri="{FF2B5EF4-FFF2-40B4-BE49-F238E27FC236}">
                  <a16:creationId xmlns:a16="http://schemas.microsoft.com/office/drawing/2014/main" id="{6C68ADB3-2B4C-33C9-6910-122BF000A4D3}"/>
                </a:ext>
              </a:extLst>
            </p:cNvPr>
            <p:cNvSpPr txBox="1">
              <a:spLocks/>
            </p:cNvSpPr>
            <p:nvPr userDrawn="1"/>
          </p:nvSpPr>
          <p:spPr>
            <a:xfrm rot="5400000" flipV="1">
              <a:off x="-384766" y="472342"/>
              <a:ext cx="1651903"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TW" sz="2400" b="1" i="1" dirty="0">
                  <a:latin typeface="Times New Roman" panose="02020603050405020304" pitchFamily="18" charset="0"/>
                </a:rPr>
                <a:t>5 </a:t>
              </a:r>
              <a:br>
                <a:rPr lang="en-US" altLang="zh-TW" sz="2400" b="1" i="1" dirty="0">
                  <a:latin typeface="Times New Roman" panose="02020603050405020304" pitchFamily="18" charset="0"/>
                </a:rPr>
              </a:br>
              <a:r>
                <a:rPr lang="en-US" altLang="zh-TW" sz="2400" b="1" i="1" dirty="0">
                  <a:latin typeface="Times New Roman" panose="02020603050405020304" pitchFamily="18" charset="0"/>
                </a:rPr>
                <a:t>Equipment</a:t>
              </a:r>
              <a:endParaRPr lang="zh-TW" altLang="en-US" sz="2400" dirty="0"/>
            </a:p>
          </p:txBody>
        </p:sp>
      </p:grpSp>
      <p:sp>
        <p:nvSpPr>
          <p:cNvPr id="23" name="矩形: 圓角 22">
            <a:extLst>
              <a:ext uri="{FF2B5EF4-FFF2-40B4-BE49-F238E27FC236}">
                <a16:creationId xmlns:a16="http://schemas.microsoft.com/office/drawing/2014/main" id="{E28A3001-E304-69AF-7E9D-C57C271F89E9}"/>
              </a:ext>
            </a:extLst>
          </p:cNvPr>
          <p:cNvSpPr>
            <a:spLocks/>
          </p:cNvSpPr>
          <p:nvPr userDrawn="1"/>
        </p:nvSpPr>
        <p:spPr>
          <a:xfrm>
            <a:off x="1927" y="1724821"/>
            <a:ext cx="787079" cy="16519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4" name="標題 1">
            <a:extLst>
              <a:ext uri="{FF2B5EF4-FFF2-40B4-BE49-F238E27FC236}">
                <a16:creationId xmlns:a16="http://schemas.microsoft.com/office/drawing/2014/main" id="{C0C98549-E7AF-03DE-F5A5-C846CA2525F8}"/>
              </a:ext>
            </a:extLst>
          </p:cNvPr>
          <p:cNvSpPr txBox="1">
            <a:spLocks/>
          </p:cNvSpPr>
          <p:nvPr userDrawn="1"/>
        </p:nvSpPr>
        <p:spPr>
          <a:xfrm rot="5400000" flipV="1">
            <a:off x="-606323" y="2378790"/>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6 </a:t>
            </a:r>
          </a:p>
          <a:p>
            <a:pPr algn="r"/>
            <a:r>
              <a:rPr lang="en-US" altLang="zh-TW" sz="2400" b="1" i="1" dirty="0"/>
              <a:t>Utilities</a:t>
            </a:r>
          </a:p>
        </p:txBody>
      </p:sp>
      <p:grpSp>
        <p:nvGrpSpPr>
          <p:cNvPr id="17" name="群組 16">
            <a:extLst>
              <a:ext uri="{FF2B5EF4-FFF2-40B4-BE49-F238E27FC236}">
                <a16:creationId xmlns:a16="http://schemas.microsoft.com/office/drawing/2014/main" id="{574514DC-B628-94B4-37D8-C490CE19A753}"/>
              </a:ext>
            </a:extLst>
          </p:cNvPr>
          <p:cNvGrpSpPr/>
          <p:nvPr/>
        </p:nvGrpSpPr>
        <p:grpSpPr>
          <a:xfrm>
            <a:off x="1927" y="3449642"/>
            <a:ext cx="832799" cy="2126653"/>
            <a:chOff x="1927" y="3449642"/>
            <a:chExt cx="832799" cy="2126653"/>
          </a:xfrm>
        </p:grpSpPr>
        <p:sp>
          <p:nvSpPr>
            <p:cNvPr id="21" name="矩形: 圓角 20">
              <a:extLst>
                <a:ext uri="{FF2B5EF4-FFF2-40B4-BE49-F238E27FC236}">
                  <a16:creationId xmlns:a16="http://schemas.microsoft.com/office/drawing/2014/main" id="{F4571329-1C4D-3F5C-F4F6-FDEB8280B542}"/>
                </a:ext>
              </a:extLst>
            </p:cNvPr>
            <p:cNvSpPr>
              <a:spLocks/>
            </p:cNvSpPr>
            <p:nvPr userDrawn="1"/>
          </p:nvSpPr>
          <p:spPr>
            <a:xfrm>
              <a:off x="1927" y="3449642"/>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2" name="標題 1">
              <a:extLst>
                <a:ext uri="{FF2B5EF4-FFF2-40B4-BE49-F238E27FC236}">
                  <a16:creationId xmlns:a16="http://schemas.microsoft.com/office/drawing/2014/main" id="{F9E30387-4C37-C89B-E863-8BA86D3D241C}"/>
                </a:ext>
              </a:extLst>
            </p:cNvPr>
            <p:cNvSpPr txBox="1">
              <a:spLocks/>
            </p:cNvSpPr>
            <p:nvPr userDrawn="1"/>
          </p:nvSpPr>
          <p:spPr>
            <a:xfrm rot="5400000" flipV="1">
              <a:off x="-606322" y="4135246"/>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7 </a:t>
              </a:r>
            </a:p>
            <a:p>
              <a:pPr algn="r"/>
              <a:r>
                <a:rPr lang="en-US" altLang="zh-TW" sz="2400" b="1" i="1" dirty="0"/>
                <a:t>Personnel</a:t>
              </a:r>
            </a:p>
          </p:txBody>
        </p:sp>
      </p:grpSp>
      <p:grpSp>
        <p:nvGrpSpPr>
          <p:cNvPr id="18" name="群組 17">
            <a:extLst>
              <a:ext uri="{FF2B5EF4-FFF2-40B4-BE49-F238E27FC236}">
                <a16:creationId xmlns:a16="http://schemas.microsoft.com/office/drawing/2014/main" id="{C5546339-4E3C-70FB-49DB-3FD4CF64DCB3}"/>
              </a:ext>
            </a:extLst>
          </p:cNvPr>
          <p:cNvGrpSpPr/>
          <p:nvPr/>
        </p:nvGrpSpPr>
        <p:grpSpPr>
          <a:xfrm>
            <a:off x="1927" y="5130482"/>
            <a:ext cx="800577" cy="2095016"/>
            <a:chOff x="1927" y="5130482"/>
            <a:chExt cx="800577" cy="2095016"/>
          </a:xfrm>
        </p:grpSpPr>
        <p:sp>
          <p:nvSpPr>
            <p:cNvPr id="19" name="矩形: 圓角 18">
              <a:extLst>
                <a:ext uri="{FF2B5EF4-FFF2-40B4-BE49-F238E27FC236}">
                  <a16:creationId xmlns:a16="http://schemas.microsoft.com/office/drawing/2014/main" id="{C734A0BE-894B-A2E2-E1CB-EF5BEF2E2FE1}"/>
                </a:ext>
              </a:extLst>
            </p:cNvPr>
            <p:cNvSpPr>
              <a:spLocks/>
            </p:cNvSpPr>
            <p:nvPr userDrawn="1"/>
          </p:nvSpPr>
          <p:spPr>
            <a:xfrm>
              <a:off x="1927" y="5174464"/>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0" name="標題 1">
              <a:extLst>
                <a:ext uri="{FF2B5EF4-FFF2-40B4-BE49-F238E27FC236}">
                  <a16:creationId xmlns:a16="http://schemas.microsoft.com/office/drawing/2014/main" id="{44FE505B-C299-22ED-F492-2529FEBF0623}"/>
                </a:ext>
              </a:extLst>
            </p:cNvPr>
            <p:cNvSpPr txBox="1">
              <a:spLocks/>
            </p:cNvSpPr>
            <p:nvPr userDrawn="1"/>
          </p:nvSpPr>
          <p:spPr>
            <a:xfrm rot="5400000" flipV="1">
              <a:off x="-638544" y="5784449"/>
              <a:ext cx="2095016" cy="78708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000" b="1" i="1" dirty="0"/>
                <a:t>8 </a:t>
              </a:r>
            </a:p>
            <a:p>
              <a:pPr algn="r"/>
              <a:r>
                <a:rPr lang="en-US" altLang="zh-TW" sz="2000" b="1" i="1" dirty="0"/>
                <a:t>Production and specific</a:t>
              </a:r>
            </a:p>
          </p:txBody>
        </p:sp>
      </p:grpSp>
    </p:spTree>
    <p:extLst>
      <p:ext uri="{BB962C8B-B14F-4D97-AF65-F5344CB8AC3E}">
        <p14:creationId xmlns:p14="http://schemas.microsoft.com/office/powerpoint/2010/main" val="725663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36FE77D-B286-8BB8-02BE-7AFB55536927}"/>
              </a:ext>
            </a:extLst>
          </p:cNvPr>
          <p:cNvSpPr>
            <a:spLocks noGrp="1"/>
          </p:cNvSpPr>
          <p:nvPr>
            <p:ph idx="1"/>
          </p:nvPr>
        </p:nvSpPr>
        <p:spPr/>
        <p:txBody>
          <a:bodyPr>
            <a:normAutofit/>
          </a:bodyPr>
          <a:lstStyle/>
          <a:p>
            <a:r>
              <a:rPr lang="en-US" altLang="zh-TW" sz="2000" dirty="0"/>
              <a:t>7.18	Activities in clean areas that are not critical to the production processes should be kept to a minimum, especially when aseptic operations are in progress. Movement of personnel should be slow, controlled and methodical to avoid excessive shedding of particles and organisms due to over- vigorous activity. Operators performing aseptic operations should adhere to aseptic technique at all times to prevent changes in air currents that may introduce air of lower quality into the critical zone. Movement adjacent to the critical zone should be restricted and the obstruction of the path of the unidirectional (first air) airflow should be avoided. A review of airflow </a:t>
            </a:r>
            <a:r>
              <a:rPr lang="en-US" altLang="zh-TW" sz="2000" dirty="0" err="1"/>
              <a:t>visualisation</a:t>
            </a:r>
            <a:r>
              <a:rPr lang="en-US" altLang="zh-TW" sz="2000" dirty="0"/>
              <a:t> studies should be considered as part of the training </a:t>
            </a:r>
            <a:r>
              <a:rPr lang="en-US" altLang="zh-TW" sz="2000" dirty="0" err="1"/>
              <a:t>programme</a:t>
            </a:r>
            <a:r>
              <a:rPr lang="en-US" altLang="zh-TW" sz="2000" dirty="0"/>
              <a:t>.</a:t>
            </a:r>
          </a:p>
          <a:p>
            <a:r>
              <a:rPr lang="en-US" altLang="zh-TW" sz="2000" dirty="0"/>
              <a:t>7.18 </a:t>
            </a:r>
            <a:r>
              <a:rPr lang="zh-TW" altLang="en-US" sz="2000" dirty="0"/>
              <a:t>在對</a:t>
            </a:r>
            <a:r>
              <a:rPr lang="zh-TW" altLang="en-US" sz="2000" dirty="0">
                <a:solidFill>
                  <a:srgbClr val="FF0000"/>
                </a:solidFill>
              </a:rPr>
              <a:t>生產過程不重要的清潔區域的活動應保持在最低限度</a:t>
            </a:r>
            <a:r>
              <a:rPr lang="zh-TW" altLang="en-US" sz="2000" dirty="0"/>
              <a:t>，特別是在無菌操作正在進行時。人員的</a:t>
            </a:r>
            <a:r>
              <a:rPr lang="zh-TW" altLang="en-US" sz="2000" dirty="0">
                <a:solidFill>
                  <a:srgbClr val="00B050"/>
                </a:solidFill>
              </a:rPr>
              <a:t>移動應緩慢、有控制和有條不紊</a:t>
            </a:r>
            <a:r>
              <a:rPr lang="zh-TW" altLang="en-US" sz="2000" dirty="0"/>
              <a:t>，以避免由於過度劇烈的活動而導致顆粒和生物體過度脫落。進行</a:t>
            </a:r>
            <a:r>
              <a:rPr lang="zh-TW" altLang="en-US" sz="2000" dirty="0">
                <a:solidFill>
                  <a:schemeClr val="accent2"/>
                </a:solidFill>
              </a:rPr>
              <a:t>無菌操作的操作人員</a:t>
            </a:r>
            <a:r>
              <a:rPr lang="zh-TW" altLang="en-US" sz="2000" dirty="0"/>
              <a:t>應始終堅持無菌技術，以防止氣流變化，從而將品質較低的空氣引入臨界區域。應限制與臨界區相鄰的運動，</a:t>
            </a:r>
            <a:r>
              <a:rPr lang="zh-TW" altLang="en-US" sz="2000" dirty="0">
                <a:solidFill>
                  <a:schemeClr val="accent2"/>
                </a:solidFill>
              </a:rPr>
              <a:t>並避免阻礙單向（第一空氣）氣流的路徑</a:t>
            </a:r>
            <a:r>
              <a:rPr lang="zh-TW" altLang="en-US" sz="2000" dirty="0"/>
              <a:t>。對</a:t>
            </a:r>
            <a:r>
              <a:rPr lang="zh-TW" altLang="en-US" sz="2000" dirty="0">
                <a:solidFill>
                  <a:srgbClr val="00B050"/>
                </a:solidFill>
              </a:rPr>
              <a:t>氣流可視化研究的回顧</a:t>
            </a:r>
            <a:r>
              <a:rPr lang="zh-TW" altLang="en-US" sz="2000" dirty="0"/>
              <a:t>應被</a:t>
            </a:r>
            <a:r>
              <a:rPr lang="zh-TW" altLang="en-US" sz="2000" dirty="0">
                <a:solidFill>
                  <a:srgbClr val="00B050"/>
                </a:solidFill>
              </a:rPr>
              <a:t>視為培訓計劃</a:t>
            </a:r>
            <a:r>
              <a:rPr lang="zh-TW" altLang="en-US" sz="2000" dirty="0"/>
              <a:t>的一部分。</a:t>
            </a:r>
          </a:p>
        </p:txBody>
      </p:sp>
      <p:sp>
        <p:nvSpPr>
          <p:cNvPr id="4" name="投影片編號版面配置區 3">
            <a:extLst>
              <a:ext uri="{FF2B5EF4-FFF2-40B4-BE49-F238E27FC236}">
                <a16:creationId xmlns:a16="http://schemas.microsoft.com/office/drawing/2014/main" id="{D4410FD5-74D8-7F47-F152-2E7A4AF0D0CC}"/>
              </a:ext>
            </a:extLst>
          </p:cNvPr>
          <p:cNvSpPr>
            <a:spLocks noGrp="1"/>
          </p:cNvSpPr>
          <p:nvPr>
            <p:ph type="sldNum" sz="quarter" idx="12"/>
          </p:nvPr>
        </p:nvSpPr>
        <p:spPr/>
        <p:txBody>
          <a:bodyPr/>
          <a:lstStyle/>
          <a:p>
            <a:fld id="{611BCEFE-BDF1-493B-A65E-0AA2B9BEEBF0}" type="slidenum">
              <a:rPr lang="zh-TW" altLang="en-US" smtClean="0"/>
              <a:t>40</a:t>
            </a:fld>
            <a:endParaRPr lang="zh-TW" altLang="en-US"/>
          </a:p>
        </p:txBody>
      </p:sp>
    </p:spTree>
    <p:extLst>
      <p:ext uri="{BB962C8B-B14F-4D97-AF65-F5344CB8AC3E}">
        <p14:creationId xmlns:p14="http://schemas.microsoft.com/office/powerpoint/2010/main" val="892082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40F02CF-3601-0C0A-865D-61A7D6CBDA06}"/>
              </a:ext>
            </a:extLst>
          </p:cNvPr>
          <p:cNvSpPr>
            <a:spLocks noGrp="1"/>
          </p:cNvSpPr>
          <p:nvPr>
            <p:ph idx="1"/>
          </p:nvPr>
        </p:nvSpPr>
        <p:spPr>
          <a:xfrm>
            <a:off x="838200" y="136524"/>
            <a:ext cx="10515600" cy="7083426"/>
          </a:xfrm>
        </p:spPr>
        <p:txBody>
          <a:bodyPr>
            <a:normAutofit fontScale="70000" lnSpcReduction="20000"/>
          </a:bodyPr>
          <a:lstStyle/>
          <a:p>
            <a:pPr marL="0" indent="0">
              <a:buNone/>
            </a:pPr>
            <a:r>
              <a:rPr lang="en-US" altLang="zh-TW" sz="3200" dirty="0">
                <a:solidFill>
                  <a:schemeClr val="accent1"/>
                </a:solidFill>
              </a:rPr>
              <a:t>Single use systems (SUS)</a:t>
            </a:r>
            <a:r>
              <a:rPr lang="zh-TW" altLang="en-US" sz="3200" dirty="0">
                <a:solidFill>
                  <a:schemeClr val="accent1"/>
                </a:solidFill>
              </a:rPr>
              <a:t> 一次性使用裝置</a:t>
            </a:r>
            <a:endParaRPr lang="en-US" altLang="zh-TW" sz="3200" dirty="0">
              <a:solidFill>
                <a:schemeClr val="accent1"/>
              </a:solidFill>
            </a:endParaRPr>
          </a:p>
          <a:p>
            <a:r>
              <a:rPr lang="en-US" altLang="zh-TW" sz="2000" dirty="0"/>
              <a:t>8.131</a:t>
            </a:r>
            <a:r>
              <a:rPr lang="zh-TW" altLang="en-US" sz="2000" dirty="0"/>
              <a:t> </a:t>
            </a:r>
            <a:r>
              <a:rPr lang="en-US" altLang="zh-TW" sz="2000" dirty="0"/>
              <a:t>SUS are those technologies used in manufacture of sterile products which are used as an alternative to reusable equipment. SUS can be individual components or made up of multiple components such as bags, filters, tubing, connectors, valves, storage bottles and sensors. Single use systems should be designed to reduce the need for manipulations and complexity of manual interventions.</a:t>
            </a:r>
          </a:p>
          <a:p>
            <a:r>
              <a:rPr lang="en-US" altLang="zh-TW" sz="2000" dirty="0"/>
              <a:t>8.131 SUS</a:t>
            </a:r>
            <a:r>
              <a:rPr lang="zh-TW" altLang="en-US" sz="2000" dirty="0"/>
              <a:t>是用於製造無菌產品的技術，用作</a:t>
            </a:r>
            <a:r>
              <a:rPr lang="zh-TW" altLang="en-US" sz="2000" dirty="0">
                <a:solidFill>
                  <a:schemeClr val="accent2"/>
                </a:solidFill>
              </a:rPr>
              <a:t>可重複使用之設備的</a:t>
            </a:r>
            <a:r>
              <a:rPr lang="zh-TW" altLang="en-US" sz="2000" dirty="0">
                <a:solidFill>
                  <a:srgbClr val="FF0000"/>
                </a:solidFill>
              </a:rPr>
              <a:t>替代品</a:t>
            </a:r>
            <a:r>
              <a:rPr lang="zh-TW" altLang="en-US" sz="2000" dirty="0"/>
              <a:t>。</a:t>
            </a:r>
            <a:r>
              <a:rPr lang="en-US" altLang="zh-TW" sz="2000" dirty="0"/>
              <a:t>SUS</a:t>
            </a:r>
            <a:r>
              <a:rPr lang="zh-TW" altLang="en-US" sz="2000" dirty="0"/>
              <a:t>可以是單個元件，也可以由多個元件組成，例如袋子、過濾器、管道、連接器、閥門、儲存瓶和感測器。一次性使用裝置的</a:t>
            </a:r>
            <a:r>
              <a:rPr lang="zh-TW" altLang="en-US" sz="2000" dirty="0">
                <a:solidFill>
                  <a:schemeClr val="accent2"/>
                </a:solidFill>
              </a:rPr>
              <a:t>設計應減少人工干預的操作需求和複雜性</a:t>
            </a:r>
            <a:r>
              <a:rPr lang="zh-TW" altLang="en-US" sz="2000" dirty="0"/>
              <a:t>。</a:t>
            </a:r>
            <a:endParaRPr lang="en-US" altLang="zh-TW" sz="2000" dirty="0"/>
          </a:p>
          <a:p>
            <a:r>
              <a:rPr lang="en-US" altLang="zh-TW" sz="2000" dirty="0"/>
              <a:t>8.132	There are some specific risks associated with SUS which should be assessed as part of the CCS. These risks include but are not limited to:</a:t>
            </a:r>
            <a:r>
              <a:rPr lang="zh-TW" altLang="en-US" sz="2000" dirty="0"/>
              <a:t>與</a:t>
            </a:r>
            <a:r>
              <a:rPr lang="en-US" altLang="zh-TW" sz="2000" dirty="0">
                <a:solidFill>
                  <a:schemeClr val="accent2"/>
                </a:solidFill>
              </a:rPr>
              <a:t>SUS</a:t>
            </a:r>
            <a:r>
              <a:rPr lang="zh-TW" altLang="en-US" sz="2000" dirty="0">
                <a:solidFill>
                  <a:schemeClr val="accent2"/>
                </a:solidFill>
              </a:rPr>
              <a:t>相關的一些特定風險</a:t>
            </a:r>
            <a:r>
              <a:rPr lang="zh-TW" altLang="en-US" sz="2000" dirty="0"/>
              <a:t>應作為</a:t>
            </a:r>
            <a:r>
              <a:rPr lang="en-US" altLang="zh-TW" sz="2000" dirty="0">
                <a:solidFill>
                  <a:srgbClr val="FF0000"/>
                </a:solidFill>
              </a:rPr>
              <a:t>CCS</a:t>
            </a:r>
            <a:r>
              <a:rPr lang="zh-TW" altLang="en-US" sz="2000" dirty="0">
                <a:solidFill>
                  <a:srgbClr val="FF0000"/>
                </a:solidFill>
              </a:rPr>
              <a:t>的一部分進行評估</a:t>
            </a:r>
            <a:r>
              <a:rPr lang="zh-TW" altLang="en-US" sz="2000" dirty="0"/>
              <a:t>。這些風險</a:t>
            </a:r>
            <a:r>
              <a:rPr lang="zh-TW" altLang="en-US" sz="2000" dirty="0">
                <a:solidFill>
                  <a:srgbClr val="FF0000"/>
                </a:solidFill>
              </a:rPr>
              <a:t>包括但不限於：</a:t>
            </a:r>
            <a:endParaRPr lang="en-US" altLang="zh-TW" sz="2000" dirty="0">
              <a:solidFill>
                <a:srgbClr val="FF0000"/>
              </a:solidFill>
            </a:endParaRPr>
          </a:p>
          <a:p>
            <a:pPr lvl="1">
              <a:lnSpc>
                <a:spcPct val="120000"/>
              </a:lnSpc>
            </a:pPr>
            <a:r>
              <a:rPr lang="en-US" altLang="zh-TW" sz="2100" dirty="0" err="1"/>
              <a:t>i</a:t>
            </a:r>
            <a:r>
              <a:rPr lang="en-US" altLang="zh-TW" sz="2100" dirty="0"/>
              <a:t>. the interaction between the product and product contact surface (such as adsorption, or </a:t>
            </a:r>
            <a:r>
              <a:rPr lang="en-US" altLang="zh-TW" sz="2100" dirty="0" err="1"/>
              <a:t>leachables</a:t>
            </a:r>
            <a:r>
              <a:rPr lang="en-US" altLang="zh-TW" sz="2100" dirty="0"/>
              <a:t> and extractables),</a:t>
            </a:r>
          </a:p>
          <a:p>
            <a:pPr lvl="1">
              <a:lnSpc>
                <a:spcPct val="120000"/>
              </a:lnSpc>
            </a:pPr>
            <a:r>
              <a:rPr lang="en-US" altLang="zh-TW" sz="2100" dirty="0" err="1"/>
              <a:t>i</a:t>
            </a:r>
            <a:r>
              <a:rPr lang="en-US" altLang="zh-TW" sz="2100" dirty="0"/>
              <a:t>. </a:t>
            </a:r>
            <a:r>
              <a:rPr lang="zh-TW" altLang="en-US" sz="2100" dirty="0"/>
              <a:t>產品與產品接觸面之間的</a:t>
            </a:r>
            <a:r>
              <a:rPr lang="zh-TW" altLang="en-US" sz="2100" dirty="0">
                <a:solidFill>
                  <a:srgbClr val="FF0000"/>
                </a:solidFill>
              </a:rPr>
              <a:t>相互作用</a:t>
            </a:r>
            <a:r>
              <a:rPr lang="zh-TW" altLang="en-US" sz="2100" dirty="0"/>
              <a:t>（如吸附、可浸出物、可萃取物）</a:t>
            </a:r>
            <a:endParaRPr lang="en-US" altLang="zh-TW" sz="2100" dirty="0"/>
          </a:p>
          <a:p>
            <a:pPr lvl="1">
              <a:lnSpc>
                <a:spcPct val="120000"/>
              </a:lnSpc>
            </a:pPr>
            <a:r>
              <a:rPr lang="en-US" altLang="zh-TW" sz="2000" dirty="0"/>
              <a:t>ii. the fragile nature of the system compared with fixed reusable systems,</a:t>
            </a:r>
          </a:p>
          <a:p>
            <a:pPr lvl="1">
              <a:lnSpc>
                <a:spcPct val="120000"/>
              </a:lnSpc>
            </a:pPr>
            <a:r>
              <a:rPr lang="en-US" altLang="zh-TW" sz="2000" dirty="0"/>
              <a:t>ii. </a:t>
            </a:r>
            <a:r>
              <a:rPr lang="zh-TW" altLang="en-US" sz="2000" dirty="0"/>
              <a:t>與固定式可重複使用裝置相比，</a:t>
            </a:r>
            <a:r>
              <a:rPr lang="zh-TW" altLang="en-US" sz="2000" dirty="0">
                <a:solidFill>
                  <a:srgbClr val="FF0000"/>
                </a:solidFill>
              </a:rPr>
              <a:t>裝置的脆弱性</a:t>
            </a:r>
            <a:endParaRPr lang="en-US" altLang="zh-TW" sz="2000" dirty="0">
              <a:solidFill>
                <a:srgbClr val="FF0000"/>
              </a:solidFill>
            </a:endParaRPr>
          </a:p>
          <a:p>
            <a:pPr lvl="1">
              <a:lnSpc>
                <a:spcPct val="120000"/>
              </a:lnSpc>
            </a:pPr>
            <a:r>
              <a:rPr lang="en-US" altLang="zh-TW" sz="2000" dirty="0"/>
              <a:t>iii.</a:t>
            </a:r>
            <a:r>
              <a:rPr lang="zh-TW" altLang="en-US" sz="2000" dirty="0"/>
              <a:t> </a:t>
            </a:r>
            <a:r>
              <a:rPr lang="en-US" altLang="zh-TW" sz="2000" dirty="0"/>
              <a:t>the increase in the number and complexity of manual operations (including inspection and handling of the system) and connections made,</a:t>
            </a:r>
          </a:p>
          <a:p>
            <a:pPr lvl="1">
              <a:lnSpc>
                <a:spcPct val="120000"/>
              </a:lnSpc>
            </a:pPr>
            <a:r>
              <a:rPr lang="en-US" altLang="zh-TW" sz="2000" dirty="0"/>
              <a:t>iii.</a:t>
            </a:r>
            <a:r>
              <a:rPr lang="zh-TW" altLang="en-US" sz="2000" dirty="0">
                <a:solidFill>
                  <a:srgbClr val="FF0000"/>
                </a:solidFill>
              </a:rPr>
              <a:t>手動操作</a:t>
            </a:r>
            <a:r>
              <a:rPr lang="zh-TW" altLang="en-US" sz="2000" dirty="0"/>
              <a:t>（包括裝置的檢查和處理）、</a:t>
            </a:r>
            <a:r>
              <a:rPr lang="zh-TW" altLang="en-US" sz="2000" dirty="0">
                <a:solidFill>
                  <a:srgbClr val="FF0000"/>
                </a:solidFill>
              </a:rPr>
              <a:t>連接次數</a:t>
            </a:r>
            <a:r>
              <a:rPr lang="zh-TW" altLang="en-US" sz="2000" dirty="0"/>
              <a:t>和複雜性的增加</a:t>
            </a:r>
            <a:endParaRPr lang="en-US" altLang="zh-TW" sz="2000" dirty="0"/>
          </a:p>
          <a:p>
            <a:pPr lvl="1">
              <a:lnSpc>
                <a:spcPct val="120000"/>
              </a:lnSpc>
            </a:pPr>
            <a:r>
              <a:rPr lang="en-US" altLang="zh-TW" sz="2000" dirty="0"/>
              <a:t>iv. the complexity of the assembly,</a:t>
            </a:r>
          </a:p>
          <a:p>
            <a:pPr lvl="1">
              <a:lnSpc>
                <a:spcPct val="120000"/>
              </a:lnSpc>
            </a:pPr>
            <a:r>
              <a:rPr lang="en-US" altLang="zh-TW" sz="2000" dirty="0"/>
              <a:t>iv.</a:t>
            </a:r>
            <a:r>
              <a:rPr lang="zh-TW" altLang="en-US" sz="2000" dirty="0"/>
              <a:t> </a:t>
            </a:r>
            <a:r>
              <a:rPr lang="zh-TW" altLang="en-US" sz="2000" dirty="0">
                <a:solidFill>
                  <a:srgbClr val="FF0000"/>
                </a:solidFill>
              </a:rPr>
              <a:t>組裝的複雜性</a:t>
            </a:r>
            <a:endParaRPr lang="en-US" altLang="zh-TW" sz="2000" dirty="0">
              <a:solidFill>
                <a:srgbClr val="FF0000"/>
              </a:solidFill>
            </a:endParaRPr>
          </a:p>
          <a:p>
            <a:pPr lvl="1">
              <a:lnSpc>
                <a:spcPct val="120000"/>
              </a:lnSpc>
            </a:pPr>
            <a:r>
              <a:rPr lang="en-US" altLang="zh-TW" sz="2000" dirty="0"/>
              <a:t>v.</a:t>
            </a:r>
            <a:r>
              <a:rPr lang="zh-TW" altLang="en-US" sz="2000" dirty="0"/>
              <a:t> </a:t>
            </a:r>
            <a:r>
              <a:rPr lang="en-US" altLang="zh-TW" sz="2000" dirty="0"/>
              <a:t> the performance of the pre- and post-use integrity testing for </a:t>
            </a:r>
            <a:r>
              <a:rPr lang="en-US" altLang="zh-TW" sz="2000" dirty="0" err="1"/>
              <a:t>sterilising</a:t>
            </a:r>
            <a:r>
              <a:rPr lang="en-US" altLang="zh-TW" sz="2000" dirty="0"/>
              <a:t> grade filters (see paragraph 8.87),</a:t>
            </a:r>
          </a:p>
          <a:p>
            <a:pPr lvl="1">
              <a:lnSpc>
                <a:spcPct val="120000"/>
              </a:lnSpc>
            </a:pPr>
            <a:r>
              <a:rPr lang="en-US" altLang="zh-TW" sz="2000" dirty="0"/>
              <a:t>v. </a:t>
            </a:r>
            <a:r>
              <a:rPr lang="zh-TW" altLang="en-US" sz="2000" dirty="0"/>
              <a:t> 除菌級過濾器</a:t>
            </a:r>
            <a:r>
              <a:rPr lang="zh-TW" altLang="en-US" sz="2000" dirty="0">
                <a:solidFill>
                  <a:srgbClr val="FF0000"/>
                </a:solidFill>
              </a:rPr>
              <a:t>使用前</a:t>
            </a:r>
            <a:r>
              <a:rPr lang="zh-TW" altLang="en-US" sz="2000" dirty="0"/>
              <a:t>及</a:t>
            </a:r>
            <a:r>
              <a:rPr lang="zh-TW" altLang="en-US" sz="2000" dirty="0">
                <a:solidFill>
                  <a:srgbClr val="FF0000"/>
                </a:solidFill>
              </a:rPr>
              <a:t>使用後的完整性測試</a:t>
            </a:r>
            <a:r>
              <a:rPr lang="zh-TW" altLang="en-US" sz="2000" dirty="0"/>
              <a:t>表現（見第</a:t>
            </a:r>
            <a:r>
              <a:rPr lang="en-US" altLang="zh-TW" sz="2000" dirty="0"/>
              <a:t>8.87</a:t>
            </a:r>
            <a:r>
              <a:rPr lang="zh-TW" altLang="en-US" sz="2000" dirty="0"/>
              <a:t>段）</a:t>
            </a:r>
            <a:endParaRPr lang="en-US" altLang="zh-TW" sz="2000" dirty="0"/>
          </a:p>
          <a:p>
            <a:pPr lvl="1">
              <a:lnSpc>
                <a:spcPct val="120000"/>
              </a:lnSpc>
            </a:pPr>
            <a:r>
              <a:rPr lang="en-US" altLang="zh-TW" sz="2000" dirty="0"/>
              <a:t>vi. the risk of holes and leakage, </a:t>
            </a:r>
          </a:p>
          <a:p>
            <a:pPr lvl="1">
              <a:lnSpc>
                <a:spcPct val="120000"/>
              </a:lnSpc>
            </a:pPr>
            <a:r>
              <a:rPr lang="en-US" altLang="zh-TW" sz="2000" dirty="0"/>
              <a:t>vi. </a:t>
            </a:r>
            <a:r>
              <a:rPr lang="zh-TW" altLang="en-US" sz="2000" dirty="0">
                <a:solidFill>
                  <a:srgbClr val="FF0000"/>
                </a:solidFill>
              </a:rPr>
              <a:t>孔洞和洩漏的風險</a:t>
            </a:r>
            <a:endParaRPr lang="en-US" altLang="zh-TW" sz="2000" dirty="0">
              <a:solidFill>
                <a:srgbClr val="FF0000"/>
              </a:solidFill>
            </a:endParaRPr>
          </a:p>
          <a:p>
            <a:pPr lvl="1">
              <a:lnSpc>
                <a:spcPct val="120000"/>
              </a:lnSpc>
            </a:pPr>
            <a:r>
              <a:rPr lang="en-US" altLang="zh-TW" sz="2000" dirty="0"/>
              <a:t>vii. the potential for compromising the system at the point of opening the outer packaging,</a:t>
            </a:r>
          </a:p>
          <a:p>
            <a:pPr lvl="1">
              <a:lnSpc>
                <a:spcPct val="120000"/>
              </a:lnSpc>
            </a:pPr>
            <a:r>
              <a:rPr lang="en-US" altLang="zh-TW" sz="2000" dirty="0"/>
              <a:t>vii.</a:t>
            </a:r>
            <a:r>
              <a:rPr lang="zh-TW" altLang="en-US" sz="2000" dirty="0"/>
              <a:t> 在</a:t>
            </a:r>
            <a:r>
              <a:rPr lang="zh-TW" altLang="en-US" sz="2000" dirty="0">
                <a:solidFill>
                  <a:srgbClr val="FF0000"/>
                </a:solidFill>
              </a:rPr>
              <a:t>打開外包裝時損害裝置的可能性</a:t>
            </a:r>
            <a:endParaRPr lang="en-US" altLang="zh-TW" sz="2000" dirty="0">
              <a:solidFill>
                <a:srgbClr val="FF0000"/>
              </a:solidFill>
            </a:endParaRPr>
          </a:p>
          <a:p>
            <a:pPr lvl="1">
              <a:lnSpc>
                <a:spcPct val="120000"/>
              </a:lnSpc>
            </a:pPr>
            <a:r>
              <a:rPr lang="en-US" altLang="zh-TW" sz="2000" dirty="0"/>
              <a:t>viii. the risk of particle contamination.</a:t>
            </a:r>
          </a:p>
          <a:p>
            <a:pPr lvl="1">
              <a:lnSpc>
                <a:spcPct val="120000"/>
              </a:lnSpc>
            </a:pPr>
            <a:r>
              <a:rPr lang="en-US" altLang="zh-TW" sz="2000" dirty="0"/>
              <a:t>viii.</a:t>
            </a:r>
            <a:r>
              <a:rPr lang="zh-TW" altLang="en-US" sz="2000" dirty="0"/>
              <a:t> </a:t>
            </a:r>
            <a:r>
              <a:rPr lang="zh-TW" altLang="en-US" sz="2000" dirty="0">
                <a:solidFill>
                  <a:srgbClr val="FF0000"/>
                </a:solidFill>
              </a:rPr>
              <a:t>顆粒污染</a:t>
            </a:r>
            <a:r>
              <a:rPr lang="zh-TW" altLang="en-US" sz="2000" dirty="0"/>
              <a:t>的風險</a:t>
            </a:r>
            <a:endParaRPr lang="en-US" altLang="zh-TW" sz="2000" dirty="0"/>
          </a:p>
          <a:p>
            <a:endParaRPr lang="zh-TW" altLang="en-US" sz="2000" dirty="0"/>
          </a:p>
        </p:txBody>
      </p:sp>
      <p:sp>
        <p:nvSpPr>
          <p:cNvPr id="4" name="投影片編號版面配置區 3">
            <a:extLst>
              <a:ext uri="{FF2B5EF4-FFF2-40B4-BE49-F238E27FC236}">
                <a16:creationId xmlns:a16="http://schemas.microsoft.com/office/drawing/2014/main" id="{1607A49C-1DFD-ADA9-1D0B-2B624D28BAA3}"/>
              </a:ext>
            </a:extLst>
          </p:cNvPr>
          <p:cNvSpPr>
            <a:spLocks noGrp="1"/>
          </p:cNvSpPr>
          <p:nvPr>
            <p:ph type="sldNum" sz="quarter" idx="12"/>
          </p:nvPr>
        </p:nvSpPr>
        <p:spPr/>
        <p:txBody>
          <a:bodyPr/>
          <a:lstStyle/>
          <a:p>
            <a:fld id="{611BCEFE-BDF1-493B-A65E-0AA2B9BEEBF0}" type="slidenum">
              <a:rPr lang="zh-TW" altLang="en-US" smtClean="0"/>
              <a:t>41</a:t>
            </a:fld>
            <a:endParaRPr lang="zh-TW" altLang="en-US"/>
          </a:p>
        </p:txBody>
      </p:sp>
      <p:sp>
        <p:nvSpPr>
          <p:cNvPr id="5" name="文字方塊 4">
            <a:extLst>
              <a:ext uri="{FF2B5EF4-FFF2-40B4-BE49-F238E27FC236}">
                <a16:creationId xmlns:a16="http://schemas.microsoft.com/office/drawing/2014/main" id="{CA575FD1-7C7D-FA1E-7F21-D091EF0C4C5A}"/>
              </a:ext>
            </a:extLst>
          </p:cNvPr>
          <p:cNvSpPr txBox="1"/>
          <p:nvPr/>
        </p:nvSpPr>
        <p:spPr>
          <a:xfrm>
            <a:off x="7629525" y="5915353"/>
            <a:ext cx="4224233" cy="523220"/>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如有一次性包裝袋的介紹可以參考我司</a:t>
            </a:r>
            <a:r>
              <a:rPr lang="en-US" altLang="zh-TW" sz="1400" dirty="0">
                <a:latin typeface="標楷體" panose="03000509000000000000" pitchFamily="65" charset="-120"/>
                <a:ea typeface="標楷體" panose="03000509000000000000" pitchFamily="65" charset="-120"/>
              </a:rPr>
              <a:t>YouTube</a:t>
            </a:r>
            <a:r>
              <a:rPr lang="zh-TW" altLang="en-US" sz="1400" dirty="0">
                <a:latin typeface="標楷體" panose="03000509000000000000" pitchFamily="65" charset="-120"/>
                <a:ea typeface="標楷體" panose="03000509000000000000" pitchFamily="65" charset="-120"/>
              </a:rPr>
              <a:t>網站</a:t>
            </a:r>
            <a:endParaRPr lang="en-US" altLang="zh-TW" sz="1400" dirty="0">
              <a:latin typeface="標楷體" panose="03000509000000000000" pitchFamily="65" charset="-120"/>
              <a:ea typeface="標楷體" panose="03000509000000000000" pitchFamily="65" charset="-120"/>
            </a:endParaRPr>
          </a:p>
          <a:p>
            <a:r>
              <a:rPr lang="en-US" altLang="zh-TW" sz="1400" dirty="0">
                <a:hlinkClick r:id="rId3"/>
              </a:rPr>
              <a:t>https://www.youtube.com/watch?v=73bk7naikRk</a:t>
            </a:r>
            <a:endParaRPr lang="zh-TW" altLang="en-US" sz="1400" dirty="0"/>
          </a:p>
        </p:txBody>
      </p:sp>
    </p:spTree>
    <p:extLst>
      <p:ext uri="{BB962C8B-B14F-4D97-AF65-F5344CB8AC3E}">
        <p14:creationId xmlns:p14="http://schemas.microsoft.com/office/powerpoint/2010/main" val="1440700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8956367-7266-DCA0-12D6-5259C921C31E}"/>
              </a:ext>
            </a:extLst>
          </p:cNvPr>
          <p:cNvSpPr>
            <a:spLocks noGrp="1"/>
          </p:cNvSpPr>
          <p:nvPr>
            <p:ph idx="1"/>
          </p:nvPr>
        </p:nvSpPr>
        <p:spPr/>
        <p:txBody>
          <a:bodyPr>
            <a:normAutofit/>
          </a:bodyPr>
          <a:lstStyle/>
          <a:p>
            <a:r>
              <a:rPr lang="en-US" altLang="zh-TW" sz="2000" dirty="0"/>
              <a:t>8.133	</a:t>
            </a:r>
            <a:r>
              <a:rPr lang="en-US" altLang="zh-TW" sz="2000" dirty="0" err="1"/>
              <a:t>Sterilisation</a:t>
            </a:r>
            <a:r>
              <a:rPr lang="en-US" altLang="zh-TW" sz="2000" dirty="0"/>
              <a:t> processes for SUS should be validated and shown to have no adverse impact on system performance.</a:t>
            </a:r>
          </a:p>
          <a:p>
            <a:r>
              <a:rPr lang="en-US" altLang="zh-TW" sz="2000" dirty="0"/>
              <a:t>8.133 </a:t>
            </a:r>
            <a:r>
              <a:rPr lang="en-US" altLang="zh-TW" sz="2000" dirty="0">
                <a:solidFill>
                  <a:srgbClr val="FF0000"/>
                </a:solidFill>
              </a:rPr>
              <a:t>SUS</a:t>
            </a:r>
            <a:r>
              <a:rPr lang="zh-TW" altLang="en-US" sz="2000" dirty="0">
                <a:solidFill>
                  <a:srgbClr val="FF0000"/>
                </a:solidFill>
              </a:rPr>
              <a:t>的滅菌過程應經過驗證</a:t>
            </a:r>
            <a:r>
              <a:rPr lang="zh-TW" altLang="en-US" sz="2000" dirty="0"/>
              <a:t>，並證明對裝置性能沒有不利影響。</a:t>
            </a:r>
          </a:p>
          <a:p>
            <a:endParaRPr lang="en-US" altLang="zh-TW" sz="2000" dirty="0"/>
          </a:p>
          <a:p>
            <a:r>
              <a:rPr lang="en-US" altLang="zh-TW" sz="2000" dirty="0"/>
              <a:t>8.134	Assessment of suppliers of disposable systems including </a:t>
            </a:r>
            <a:r>
              <a:rPr lang="en-US" altLang="zh-TW" sz="2000" dirty="0" err="1"/>
              <a:t>sterilisation</a:t>
            </a:r>
            <a:r>
              <a:rPr lang="en-US" altLang="zh-TW" sz="2000" dirty="0"/>
              <a:t> is critical to the selection and use of these systems. For sterile SUS, verification of sterility assurance should be performed as part of the supplier qualification and evidence of </a:t>
            </a:r>
            <a:r>
              <a:rPr lang="en-US" altLang="zh-TW" sz="2000" dirty="0" err="1"/>
              <a:t>sterilisation</a:t>
            </a:r>
            <a:r>
              <a:rPr lang="en-US" altLang="zh-TW" sz="2000" dirty="0"/>
              <a:t> of each unit should be checked on receipt.</a:t>
            </a:r>
          </a:p>
          <a:p>
            <a:r>
              <a:rPr lang="en-US" altLang="zh-TW" sz="2000" dirty="0"/>
              <a:t>8.134 </a:t>
            </a:r>
            <a:r>
              <a:rPr lang="zh-TW" altLang="en-US" sz="2000" dirty="0"/>
              <a:t>對一次性裝置供應商的評估</a:t>
            </a:r>
            <a:r>
              <a:rPr lang="en-US" altLang="zh-TW" sz="2000" dirty="0"/>
              <a:t>(</a:t>
            </a:r>
            <a:r>
              <a:rPr lang="zh-TW" altLang="en-US" sz="2000" dirty="0"/>
              <a:t>包括滅菌</a:t>
            </a:r>
            <a:r>
              <a:rPr lang="en-US" altLang="zh-TW" sz="2000" dirty="0"/>
              <a:t>)</a:t>
            </a:r>
            <a:r>
              <a:rPr lang="zh-TW" altLang="en-US" sz="2000" dirty="0"/>
              <a:t>，對於選擇和使用這些裝置是非常重要。對於無菌</a:t>
            </a:r>
            <a:r>
              <a:rPr lang="en-US" altLang="zh-TW" sz="2000" dirty="0"/>
              <a:t>SUS</a:t>
            </a:r>
            <a:r>
              <a:rPr lang="zh-TW" altLang="en-US" sz="2000" dirty="0"/>
              <a:t>，應將</a:t>
            </a:r>
            <a:r>
              <a:rPr lang="zh-TW" altLang="en-US" sz="2000" dirty="0">
                <a:solidFill>
                  <a:srgbClr val="FF0000"/>
                </a:solidFill>
              </a:rPr>
              <a:t>無菌保證的驗證</a:t>
            </a:r>
            <a:r>
              <a:rPr lang="zh-TW" altLang="en-US" sz="2000" dirty="0">
                <a:solidFill>
                  <a:srgbClr val="00B050"/>
                </a:solidFill>
              </a:rPr>
              <a:t>作為供應商資格</a:t>
            </a:r>
            <a:r>
              <a:rPr lang="zh-TW" altLang="en-US" sz="2000" dirty="0"/>
              <a:t>，並在收到時</a:t>
            </a:r>
            <a:r>
              <a:rPr lang="zh-TW" altLang="en-US" sz="2000" dirty="0">
                <a:solidFill>
                  <a:srgbClr val="FF0000"/>
                </a:solidFill>
              </a:rPr>
              <a:t>檢查每個單位的滅菌證據</a:t>
            </a:r>
            <a:r>
              <a:rPr lang="zh-TW" altLang="en-US" sz="2000" dirty="0"/>
              <a:t>。</a:t>
            </a:r>
          </a:p>
          <a:p>
            <a:endParaRPr lang="en-US" altLang="zh-TW" sz="2000" dirty="0"/>
          </a:p>
          <a:p>
            <a:r>
              <a:rPr lang="en-US" altLang="zh-TW" sz="2000" dirty="0"/>
              <a:t>8.135	The adsorption and reactivity of the product with product contact surfaces should be evaluated under process conditions.</a:t>
            </a:r>
            <a:endParaRPr lang="zh-TW" altLang="en-US" dirty="0"/>
          </a:p>
          <a:p>
            <a:r>
              <a:rPr lang="en-US" altLang="zh-TW" sz="2000" dirty="0"/>
              <a:t>8.135 </a:t>
            </a:r>
            <a:r>
              <a:rPr lang="zh-TW" altLang="en-US" sz="2000" dirty="0">
                <a:solidFill>
                  <a:srgbClr val="FF0000"/>
                </a:solidFill>
              </a:rPr>
              <a:t>產品與產品接觸面</a:t>
            </a:r>
            <a:r>
              <a:rPr lang="zh-TW" altLang="en-US" sz="2000" dirty="0"/>
              <a:t>的</a:t>
            </a:r>
            <a:r>
              <a:rPr lang="zh-TW" altLang="en-US" sz="2000" dirty="0">
                <a:solidFill>
                  <a:srgbClr val="00B050"/>
                </a:solidFill>
              </a:rPr>
              <a:t>吸附和反應性</a:t>
            </a:r>
            <a:r>
              <a:rPr lang="zh-TW" altLang="en-US" sz="2000" dirty="0"/>
              <a:t>應在流程條件下進行評估。</a:t>
            </a:r>
          </a:p>
          <a:p>
            <a:endParaRPr lang="zh-TW" altLang="en-US" dirty="0"/>
          </a:p>
        </p:txBody>
      </p:sp>
      <p:sp>
        <p:nvSpPr>
          <p:cNvPr id="4" name="投影片編號版面配置區 3">
            <a:extLst>
              <a:ext uri="{FF2B5EF4-FFF2-40B4-BE49-F238E27FC236}">
                <a16:creationId xmlns:a16="http://schemas.microsoft.com/office/drawing/2014/main" id="{7CF5AFA9-7557-E4EE-0F49-B08C112D4935}"/>
              </a:ext>
            </a:extLst>
          </p:cNvPr>
          <p:cNvSpPr>
            <a:spLocks noGrp="1"/>
          </p:cNvSpPr>
          <p:nvPr>
            <p:ph type="sldNum" sz="quarter" idx="12"/>
          </p:nvPr>
        </p:nvSpPr>
        <p:spPr/>
        <p:txBody>
          <a:bodyPr/>
          <a:lstStyle/>
          <a:p>
            <a:fld id="{611BCEFE-BDF1-493B-A65E-0AA2B9BEEBF0}" type="slidenum">
              <a:rPr lang="zh-TW" altLang="en-US" smtClean="0"/>
              <a:t>42</a:t>
            </a:fld>
            <a:endParaRPr lang="zh-TW" altLang="en-US"/>
          </a:p>
        </p:txBody>
      </p:sp>
      <p:sp>
        <p:nvSpPr>
          <p:cNvPr id="5" name="文字方塊 4">
            <a:extLst>
              <a:ext uri="{FF2B5EF4-FFF2-40B4-BE49-F238E27FC236}">
                <a16:creationId xmlns:a16="http://schemas.microsoft.com/office/drawing/2014/main" id="{0EB34977-C2D0-842D-521B-9C67F0957295}"/>
              </a:ext>
            </a:extLst>
          </p:cNvPr>
          <p:cNvSpPr txBox="1"/>
          <p:nvPr/>
        </p:nvSpPr>
        <p:spPr>
          <a:xfrm>
            <a:off x="7629525" y="5915353"/>
            <a:ext cx="4224233" cy="523220"/>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如有一次性包裝袋的介紹可以參考我司</a:t>
            </a:r>
            <a:r>
              <a:rPr lang="en-US" altLang="zh-TW" sz="1400" dirty="0">
                <a:latin typeface="標楷體" panose="03000509000000000000" pitchFamily="65" charset="-120"/>
                <a:ea typeface="標楷體" panose="03000509000000000000" pitchFamily="65" charset="-120"/>
              </a:rPr>
              <a:t>YouTube</a:t>
            </a:r>
            <a:r>
              <a:rPr lang="zh-TW" altLang="en-US" sz="1400" dirty="0">
                <a:latin typeface="標楷體" panose="03000509000000000000" pitchFamily="65" charset="-120"/>
                <a:ea typeface="標楷體" panose="03000509000000000000" pitchFamily="65" charset="-120"/>
              </a:rPr>
              <a:t>網站</a:t>
            </a:r>
            <a:endParaRPr lang="en-US" altLang="zh-TW" sz="1400" dirty="0">
              <a:latin typeface="標楷體" panose="03000509000000000000" pitchFamily="65" charset="-120"/>
              <a:ea typeface="標楷體" panose="03000509000000000000" pitchFamily="65" charset="-120"/>
            </a:endParaRPr>
          </a:p>
          <a:p>
            <a:r>
              <a:rPr lang="en-US" altLang="zh-TW" sz="1400" dirty="0">
                <a:hlinkClick r:id="rId3"/>
              </a:rPr>
              <a:t>https://www.youtube.com/watch?v=73bk7naikRk</a:t>
            </a:r>
            <a:endParaRPr lang="zh-TW" altLang="en-US" sz="1400" dirty="0"/>
          </a:p>
        </p:txBody>
      </p:sp>
    </p:spTree>
    <p:extLst>
      <p:ext uri="{BB962C8B-B14F-4D97-AF65-F5344CB8AC3E}">
        <p14:creationId xmlns:p14="http://schemas.microsoft.com/office/powerpoint/2010/main" val="79348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ECCC602-CC8F-4C41-5292-14B937BB3C61}"/>
              </a:ext>
            </a:extLst>
          </p:cNvPr>
          <p:cNvSpPr>
            <a:spLocks noGrp="1"/>
          </p:cNvSpPr>
          <p:nvPr>
            <p:ph idx="1"/>
          </p:nvPr>
        </p:nvSpPr>
        <p:spPr/>
        <p:txBody>
          <a:bodyPr>
            <a:normAutofit/>
          </a:bodyPr>
          <a:lstStyle/>
          <a:p>
            <a:r>
              <a:rPr lang="en-US" altLang="zh-TW" sz="2000" dirty="0"/>
              <a:t>8.136	The extractable and leachable profiles of the SUS and any impact on the quality of the product especially where the system is made from polymer-based materials should be evaluated. An assessment should be carried out for each component to evaluate the applicability of the extractable profile data. For components considered to be at high risk from </a:t>
            </a:r>
            <a:r>
              <a:rPr lang="en-US" altLang="zh-TW" sz="2000" dirty="0" err="1"/>
              <a:t>leachables</a:t>
            </a:r>
            <a:r>
              <a:rPr lang="en-US" altLang="zh-TW" sz="2000" dirty="0"/>
              <a:t>, including those that may absorb processed materials or those with extended material contact times, an assessment of leachable profile studies, including safety concerns, should be taken into consideration. If applying simulated processing conditions, these should accurately reflect the actual processing conditions and be based on a scientific rationale.</a:t>
            </a:r>
          </a:p>
          <a:p>
            <a:r>
              <a:rPr lang="en-US" altLang="zh-TW" sz="2000" dirty="0"/>
              <a:t>8.136 </a:t>
            </a:r>
            <a:r>
              <a:rPr lang="zh-TW" altLang="en-US" sz="2000" dirty="0"/>
              <a:t>應評估</a:t>
            </a:r>
            <a:r>
              <a:rPr lang="en-US" altLang="zh-TW" sz="2000" dirty="0">
                <a:solidFill>
                  <a:schemeClr val="accent2"/>
                </a:solidFill>
              </a:rPr>
              <a:t>SUS</a:t>
            </a:r>
            <a:r>
              <a:rPr lang="zh-TW" altLang="en-US" sz="2000" dirty="0">
                <a:solidFill>
                  <a:schemeClr val="accent2"/>
                </a:solidFill>
              </a:rPr>
              <a:t>的可萃取、浸出</a:t>
            </a:r>
            <a:r>
              <a:rPr lang="zh-TW" altLang="en-US" sz="2000" dirty="0"/>
              <a:t>特性以及對產品品質的任何影響，特別是當裝置由聚合物基材料製成時。為對每個成分進行評估及其適用性。對於</a:t>
            </a:r>
            <a:r>
              <a:rPr lang="zh-TW" altLang="en-US" sz="2000" dirty="0">
                <a:solidFill>
                  <a:srgbClr val="FF0000"/>
                </a:solidFill>
              </a:rPr>
              <a:t>被認為具有浸出物高風險的成分，包括可能吸收加工材料的成分或材料接觸時間較長的成分，應考慮對可浸出物剖面研究的評估</a:t>
            </a:r>
            <a:r>
              <a:rPr lang="zh-TW" altLang="en-US" sz="2000" dirty="0"/>
              <a:t>，包括安全問題。如果應用類比加工條件，則應準確反映實際加工條件，以科學依據為基礎。</a:t>
            </a:r>
            <a:endParaRPr lang="en-US" altLang="zh-TW" sz="2000" dirty="0"/>
          </a:p>
          <a:p>
            <a:endParaRPr lang="zh-TW" altLang="en-US" dirty="0"/>
          </a:p>
        </p:txBody>
      </p:sp>
      <p:sp>
        <p:nvSpPr>
          <p:cNvPr id="4" name="投影片編號版面配置區 3">
            <a:extLst>
              <a:ext uri="{FF2B5EF4-FFF2-40B4-BE49-F238E27FC236}">
                <a16:creationId xmlns:a16="http://schemas.microsoft.com/office/drawing/2014/main" id="{23D6B8C2-8C55-7752-5F41-A7F99CDC0C57}"/>
              </a:ext>
            </a:extLst>
          </p:cNvPr>
          <p:cNvSpPr>
            <a:spLocks noGrp="1"/>
          </p:cNvSpPr>
          <p:nvPr>
            <p:ph type="sldNum" sz="quarter" idx="12"/>
          </p:nvPr>
        </p:nvSpPr>
        <p:spPr/>
        <p:txBody>
          <a:bodyPr/>
          <a:lstStyle/>
          <a:p>
            <a:fld id="{611BCEFE-BDF1-493B-A65E-0AA2B9BEEBF0}" type="slidenum">
              <a:rPr lang="zh-TW" altLang="en-US" smtClean="0"/>
              <a:t>43</a:t>
            </a:fld>
            <a:endParaRPr lang="zh-TW" altLang="en-US"/>
          </a:p>
        </p:txBody>
      </p:sp>
      <p:sp>
        <p:nvSpPr>
          <p:cNvPr id="5" name="文字方塊 4">
            <a:extLst>
              <a:ext uri="{FF2B5EF4-FFF2-40B4-BE49-F238E27FC236}">
                <a16:creationId xmlns:a16="http://schemas.microsoft.com/office/drawing/2014/main" id="{7D657E73-4192-796B-79EB-71334E44CDAD}"/>
              </a:ext>
            </a:extLst>
          </p:cNvPr>
          <p:cNvSpPr txBox="1"/>
          <p:nvPr/>
        </p:nvSpPr>
        <p:spPr>
          <a:xfrm>
            <a:off x="7629525" y="5915353"/>
            <a:ext cx="4224233" cy="523220"/>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如有一次性包裝袋的介紹可以參考我司</a:t>
            </a:r>
            <a:r>
              <a:rPr lang="en-US" altLang="zh-TW" sz="1400" dirty="0">
                <a:latin typeface="標楷體" panose="03000509000000000000" pitchFamily="65" charset="-120"/>
                <a:ea typeface="標楷體" panose="03000509000000000000" pitchFamily="65" charset="-120"/>
              </a:rPr>
              <a:t>YouTube</a:t>
            </a:r>
            <a:r>
              <a:rPr lang="zh-TW" altLang="en-US" sz="1400" dirty="0">
                <a:latin typeface="標楷體" panose="03000509000000000000" pitchFamily="65" charset="-120"/>
                <a:ea typeface="標楷體" panose="03000509000000000000" pitchFamily="65" charset="-120"/>
              </a:rPr>
              <a:t>網站</a:t>
            </a:r>
            <a:endParaRPr lang="en-US" altLang="zh-TW" sz="1400" dirty="0">
              <a:latin typeface="標楷體" panose="03000509000000000000" pitchFamily="65" charset="-120"/>
              <a:ea typeface="標楷體" panose="03000509000000000000" pitchFamily="65" charset="-120"/>
            </a:endParaRPr>
          </a:p>
          <a:p>
            <a:r>
              <a:rPr lang="en-US" altLang="zh-TW" sz="1400" dirty="0">
                <a:hlinkClick r:id="rId2"/>
              </a:rPr>
              <a:t>https://www.youtube.com/watch?v=73bk7naikRk</a:t>
            </a:r>
            <a:endParaRPr lang="zh-TW" altLang="en-US" sz="1400" dirty="0"/>
          </a:p>
        </p:txBody>
      </p:sp>
    </p:spTree>
    <p:extLst>
      <p:ext uri="{BB962C8B-B14F-4D97-AF65-F5344CB8AC3E}">
        <p14:creationId xmlns:p14="http://schemas.microsoft.com/office/powerpoint/2010/main" val="2628854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83DDA9D-304A-6907-04E7-C9E63276EA3B}"/>
              </a:ext>
            </a:extLst>
          </p:cNvPr>
          <p:cNvSpPr>
            <a:spLocks noGrp="1"/>
          </p:cNvSpPr>
          <p:nvPr>
            <p:ph idx="1"/>
          </p:nvPr>
        </p:nvSpPr>
        <p:spPr/>
        <p:txBody>
          <a:bodyPr>
            <a:normAutofit lnSpcReduction="10000"/>
          </a:bodyPr>
          <a:lstStyle/>
          <a:p>
            <a:endParaRPr lang="en-US" altLang="zh-TW" sz="2000" dirty="0"/>
          </a:p>
          <a:p>
            <a:r>
              <a:rPr kumimoji="0" lang="en-US" altLang="zh-TW" sz="20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8.137	SUS should be designed to maintain integrity throughout processing under the intended operational conditions. Attention to the structural integrity of the single use components is necessary where these may be exposed to more extreme conditions (e.g. freezing and thawing processes) either during routine processing or transportation. This should include verification that intrinsic sterile connection devices (both heat sealed and mechanically sealed) remain integral under these conditions.</a:t>
            </a:r>
            <a:endParaRPr lang="en-US" altLang="zh-TW" sz="2000" dirty="0"/>
          </a:p>
          <a:p>
            <a:r>
              <a:rPr lang="en-US" altLang="zh-TW" sz="2000" dirty="0"/>
              <a:t>8.137 </a:t>
            </a:r>
            <a:r>
              <a:rPr lang="en-US" altLang="zh-TW" sz="2000" dirty="0">
                <a:solidFill>
                  <a:schemeClr val="accent2"/>
                </a:solidFill>
              </a:rPr>
              <a:t>SUS </a:t>
            </a:r>
            <a:r>
              <a:rPr lang="zh-TW" altLang="en-US" sz="2000" dirty="0">
                <a:solidFill>
                  <a:schemeClr val="accent2"/>
                </a:solidFill>
              </a:rPr>
              <a:t>應設計</a:t>
            </a:r>
            <a:r>
              <a:rPr lang="zh-TW" altLang="en-US" sz="2000" dirty="0"/>
              <a:t>在</a:t>
            </a:r>
            <a:r>
              <a:rPr lang="zh-TW" altLang="en-US" sz="2000" dirty="0">
                <a:solidFill>
                  <a:schemeClr val="accent2"/>
                </a:solidFill>
              </a:rPr>
              <a:t>操作整個加工過程中保持完整性</a:t>
            </a:r>
            <a:r>
              <a:rPr lang="zh-TW" altLang="en-US" sz="2000" dirty="0"/>
              <a:t>。在</a:t>
            </a:r>
            <a:r>
              <a:rPr lang="zh-TW" altLang="en-US" sz="2000" dirty="0">
                <a:solidFill>
                  <a:schemeClr val="accent2"/>
                </a:solidFill>
              </a:rPr>
              <a:t>常規加工或運輸過程，</a:t>
            </a:r>
            <a:r>
              <a:rPr lang="zh-TW" altLang="en-US" sz="2000" dirty="0"/>
              <a:t>必須注意一次性組件的結構完整性，因為有可能會暴露在更極端的條件下（例如</a:t>
            </a:r>
            <a:r>
              <a:rPr lang="zh-TW" altLang="en-US" sz="2000" dirty="0">
                <a:solidFill>
                  <a:schemeClr val="accent2"/>
                </a:solidFill>
              </a:rPr>
              <a:t>冷凍和解凍過程</a:t>
            </a:r>
            <a:r>
              <a:rPr lang="zh-TW" altLang="en-US" sz="2000" dirty="0"/>
              <a:t>）。這應包括在驗證</a:t>
            </a:r>
            <a:r>
              <a:rPr lang="zh-TW" altLang="en-US" sz="2000" dirty="0">
                <a:solidFill>
                  <a:srgbClr val="FF0000"/>
                </a:solidFill>
              </a:rPr>
              <a:t>內在無菌連接裝置（熱密封和機械密封）</a:t>
            </a:r>
            <a:r>
              <a:rPr lang="zh-TW" altLang="en-US" sz="2000" dirty="0"/>
              <a:t>條件下保持完整。</a:t>
            </a:r>
            <a:endParaRPr lang="en-US" altLang="zh-TW" sz="2000" dirty="0"/>
          </a:p>
          <a:p>
            <a:r>
              <a:rPr lang="en-US" altLang="zh-TW" sz="2000" dirty="0"/>
              <a:t>8.138	Acceptance criteria should be established and implemented for SUS corresponding to the risks or criticality of the products and its processes. On receipt, each piece of SUS should be checked to ensure that they have been manufactured, supplied and delivered in accordance with the approved specification. A visual inspection of the outer packaging (e.g. appearance of exterior carton, product pouches), label printing, and review of attached documents (e.g. certificate of conformance and proof of </a:t>
            </a:r>
            <a:r>
              <a:rPr lang="en-US" altLang="zh-TW" sz="2000" dirty="0" err="1"/>
              <a:t>sterilisation</a:t>
            </a:r>
            <a:r>
              <a:rPr lang="en-US" altLang="zh-TW" sz="2000" dirty="0"/>
              <a:t>) should be carried out and documented prior to use.</a:t>
            </a:r>
          </a:p>
          <a:p>
            <a:r>
              <a:rPr lang="en-US" altLang="zh-TW" sz="2000" dirty="0"/>
              <a:t>8.138 </a:t>
            </a:r>
            <a:r>
              <a:rPr lang="zh-TW" altLang="en-US" sz="2000" dirty="0"/>
              <a:t>應根據產品及其過程的風險或關鍵性，</a:t>
            </a:r>
            <a:r>
              <a:rPr lang="zh-TW" altLang="en-US" sz="2000" dirty="0">
                <a:solidFill>
                  <a:srgbClr val="FF0000"/>
                </a:solidFill>
              </a:rPr>
              <a:t>為 </a:t>
            </a:r>
            <a:r>
              <a:rPr lang="en-US" altLang="zh-TW" sz="2000" dirty="0">
                <a:solidFill>
                  <a:srgbClr val="FF0000"/>
                </a:solidFill>
              </a:rPr>
              <a:t>SUS </a:t>
            </a:r>
            <a:r>
              <a:rPr lang="zh-TW" altLang="en-US" sz="2000" dirty="0">
                <a:solidFill>
                  <a:srgbClr val="FF0000"/>
                </a:solidFill>
              </a:rPr>
              <a:t>建立和實施驗收標準</a:t>
            </a:r>
            <a:r>
              <a:rPr lang="zh-TW" altLang="en-US" sz="2000" dirty="0"/>
              <a:t>。收到時，應檢查每件 </a:t>
            </a:r>
            <a:r>
              <a:rPr lang="en-US" altLang="zh-TW" sz="2000" dirty="0"/>
              <a:t>SUS</a:t>
            </a:r>
            <a:r>
              <a:rPr lang="zh-TW" altLang="en-US" sz="2000" dirty="0"/>
              <a:t>，以確保它們是按照批准的規格製造、供應和交付的。</a:t>
            </a:r>
            <a:r>
              <a:rPr lang="zh-TW" altLang="en-US" sz="2000" b="1" u="sng" dirty="0"/>
              <a:t>使用前</a:t>
            </a:r>
            <a:r>
              <a:rPr lang="zh-TW" altLang="en-US" sz="2000" dirty="0">
                <a:solidFill>
                  <a:srgbClr val="00B050"/>
                </a:solidFill>
              </a:rPr>
              <a:t>應對外包裝進行目視檢查（例如外包裝盒、產品袋的外觀）、標籤和附件文件（例如合格證書和滅菌證明）的審查</a:t>
            </a:r>
            <a:r>
              <a:rPr lang="zh-TW" altLang="en-US" sz="2000" dirty="0"/>
              <a:t>並記錄在文件中。</a:t>
            </a:r>
          </a:p>
        </p:txBody>
      </p:sp>
      <p:sp>
        <p:nvSpPr>
          <p:cNvPr id="4" name="投影片編號版面配置區 3">
            <a:extLst>
              <a:ext uri="{FF2B5EF4-FFF2-40B4-BE49-F238E27FC236}">
                <a16:creationId xmlns:a16="http://schemas.microsoft.com/office/drawing/2014/main" id="{7E72A6DC-E662-5C57-937B-3809CE69FC9C}"/>
              </a:ext>
            </a:extLst>
          </p:cNvPr>
          <p:cNvSpPr>
            <a:spLocks noGrp="1"/>
          </p:cNvSpPr>
          <p:nvPr>
            <p:ph type="sldNum" sz="quarter" idx="12"/>
          </p:nvPr>
        </p:nvSpPr>
        <p:spPr/>
        <p:txBody>
          <a:bodyPr/>
          <a:lstStyle/>
          <a:p>
            <a:fld id="{611BCEFE-BDF1-493B-A65E-0AA2B9BEEBF0}" type="slidenum">
              <a:rPr lang="zh-TW" altLang="en-US" smtClean="0"/>
              <a:t>44</a:t>
            </a:fld>
            <a:endParaRPr lang="zh-TW" altLang="en-US"/>
          </a:p>
        </p:txBody>
      </p:sp>
      <p:sp>
        <p:nvSpPr>
          <p:cNvPr id="5" name="文字方塊 4">
            <a:extLst>
              <a:ext uri="{FF2B5EF4-FFF2-40B4-BE49-F238E27FC236}">
                <a16:creationId xmlns:a16="http://schemas.microsoft.com/office/drawing/2014/main" id="{0079E4AD-D0BB-6140-ED52-5FED3A5E54AE}"/>
              </a:ext>
            </a:extLst>
          </p:cNvPr>
          <p:cNvSpPr txBox="1"/>
          <p:nvPr/>
        </p:nvSpPr>
        <p:spPr>
          <a:xfrm>
            <a:off x="7629525" y="5915353"/>
            <a:ext cx="4224233" cy="523220"/>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如有一次性包裝袋的介紹可以參考我司</a:t>
            </a:r>
            <a:r>
              <a:rPr lang="en-US" altLang="zh-TW" sz="1400" dirty="0">
                <a:latin typeface="標楷體" panose="03000509000000000000" pitchFamily="65" charset="-120"/>
                <a:ea typeface="標楷體" panose="03000509000000000000" pitchFamily="65" charset="-120"/>
              </a:rPr>
              <a:t>YouTube</a:t>
            </a:r>
            <a:r>
              <a:rPr lang="zh-TW" altLang="en-US" sz="1400" dirty="0">
                <a:latin typeface="標楷體" panose="03000509000000000000" pitchFamily="65" charset="-120"/>
                <a:ea typeface="標楷體" panose="03000509000000000000" pitchFamily="65" charset="-120"/>
              </a:rPr>
              <a:t>網站</a:t>
            </a:r>
            <a:endParaRPr lang="en-US" altLang="zh-TW" sz="1400" dirty="0">
              <a:latin typeface="標楷體" panose="03000509000000000000" pitchFamily="65" charset="-120"/>
              <a:ea typeface="標楷體" panose="03000509000000000000" pitchFamily="65" charset="-120"/>
            </a:endParaRPr>
          </a:p>
          <a:p>
            <a:r>
              <a:rPr lang="en-US" altLang="zh-TW" sz="1400" dirty="0">
                <a:hlinkClick r:id="rId2"/>
              </a:rPr>
              <a:t>https://www.youtube.com/watch?v=73bk7naikRk</a:t>
            </a:r>
            <a:endParaRPr lang="zh-TW" altLang="en-US" sz="1400" dirty="0"/>
          </a:p>
        </p:txBody>
      </p:sp>
    </p:spTree>
    <p:extLst>
      <p:ext uri="{BB962C8B-B14F-4D97-AF65-F5344CB8AC3E}">
        <p14:creationId xmlns:p14="http://schemas.microsoft.com/office/powerpoint/2010/main" val="2713060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D3E96F5-A3AE-F055-FCA0-367D9A3630DE}"/>
              </a:ext>
            </a:extLst>
          </p:cNvPr>
          <p:cNvSpPr>
            <a:spLocks noGrp="1"/>
          </p:cNvSpPr>
          <p:nvPr>
            <p:ph idx="1"/>
          </p:nvPr>
        </p:nvSpPr>
        <p:spPr/>
        <p:txBody>
          <a:bodyPr>
            <a:normAutofit/>
          </a:bodyPr>
          <a:lstStyle/>
          <a:p>
            <a:r>
              <a:rPr lang="en-US" altLang="zh-TW" sz="2000" dirty="0"/>
              <a:t>8.139	Critical manual handling operations of SUS such as assembly and connections should be subject to appropriate controls and verified during APS.</a:t>
            </a:r>
          </a:p>
          <a:p>
            <a:r>
              <a:rPr lang="en-US" altLang="zh-TW" sz="2000" dirty="0"/>
              <a:t>8.139 SUS </a:t>
            </a:r>
            <a:r>
              <a:rPr lang="zh-TW" altLang="en-US" sz="2000" dirty="0"/>
              <a:t>在</a:t>
            </a:r>
            <a:r>
              <a:rPr lang="zh-TW" altLang="en-US" sz="2000" dirty="0">
                <a:solidFill>
                  <a:schemeClr val="accent2"/>
                </a:solidFill>
              </a:rPr>
              <a:t>關鍵手動處理操作，例如組裝和連接</a:t>
            </a:r>
            <a:r>
              <a:rPr lang="zh-TW" altLang="en-US" sz="2000" dirty="0"/>
              <a:t>，應受到適當的控制，並在 </a:t>
            </a:r>
            <a:r>
              <a:rPr lang="en-US" altLang="zh-TW" sz="2000" dirty="0"/>
              <a:t>APS </a:t>
            </a:r>
            <a:r>
              <a:rPr lang="zh-TW" altLang="en-US" sz="2000" dirty="0"/>
              <a:t>期間進行驗證。</a:t>
            </a:r>
          </a:p>
        </p:txBody>
      </p:sp>
      <p:sp>
        <p:nvSpPr>
          <p:cNvPr id="4" name="投影片編號版面配置區 3">
            <a:extLst>
              <a:ext uri="{FF2B5EF4-FFF2-40B4-BE49-F238E27FC236}">
                <a16:creationId xmlns:a16="http://schemas.microsoft.com/office/drawing/2014/main" id="{8F009085-51A7-6918-889F-FE77E4238C8F}"/>
              </a:ext>
            </a:extLst>
          </p:cNvPr>
          <p:cNvSpPr>
            <a:spLocks noGrp="1"/>
          </p:cNvSpPr>
          <p:nvPr>
            <p:ph type="sldNum" sz="quarter" idx="12"/>
          </p:nvPr>
        </p:nvSpPr>
        <p:spPr/>
        <p:txBody>
          <a:bodyPr/>
          <a:lstStyle/>
          <a:p>
            <a:fld id="{611BCEFE-BDF1-493B-A65E-0AA2B9BEEBF0}" type="slidenum">
              <a:rPr lang="zh-TW" altLang="en-US" smtClean="0"/>
              <a:t>45</a:t>
            </a:fld>
            <a:endParaRPr lang="zh-TW" altLang="en-US"/>
          </a:p>
        </p:txBody>
      </p:sp>
      <p:sp>
        <p:nvSpPr>
          <p:cNvPr id="2" name="文字方塊 1">
            <a:extLst>
              <a:ext uri="{FF2B5EF4-FFF2-40B4-BE49-F238E27FC236}">
                <a16:creationId xmlns:a16="http://schemas.microsoft.com/office/drawing/2014/main" id="{267564B9-A8EF-C0F5-D496-DB7123DF81C0}"/>
              </a:ext>
            </a:extLst>
          </p:cNvPr>
          <p:cNvSpPr txBox="1"/>
          <p:nvPr/>
        </p:nvSpPr>
        <p:spPr>
          <a:xfrm>
            <a:off x="7629525" y="5915353"/>
            <a:ext cx="4224233" cy="523220"/>
          </a:xfrm>
          <a:prstGeom prst="rect">
            <a:avLst/>
          </a:prstGeom>
          <a:noFill/>
        </p:spPr>
        <p:txBody>
          <a:bodyPr wrap="none" rtlCol="0">
            <a:spAutoFit/>
          </a:bodyPr>
          <a:lstStyle/>
          <a:p>
            <a:r>
              <a:rPr lang="zh-TW" altLang="en-US" sz="1400" dirty="0">
                <a:latin typeface="標楷體" panose="03000509000000000000" pitchFamily="65" charset="-120"/>
                <a:ea typeface="標楷體" panose="03000509000000000000" pitchFamily="65" charset="-120"/>
              </a:rPr>
              <a:t>如有一次性包裝袋的介紹可以參考我司</a:t>
            </a:r>
            <a:r>
              <a:rPr lang="en-US" altLang="zh-TW" sz="1400" dirty="0">
                <a:latin typeface="標楷體" panose="03000509000000000000" pitchFamily="65" charset="-120"/>
                <a:ea typeface="標楷體" panose="03000509000000000000" pitchFamily="65" charset="-120"/>
              </a:rPr>
              <a:t>YouTube</a:t>
            </a:r>
            <a:r>
              <a:rPr lang="zh-TW" altLang="en-US" sz="1400" dirty="0">
                <a:latin typeface="標楷體" panose="03000509000000000000" pitchFamily="65" charset="-120"/>
                <a:ea typeface="標楷體" panose="03000509000000000000" pitchFamily="65" charset="-120"/>
              </a:rPr>
              <a:t>網站</a:t>
            </a:r>
            <a:endParaRPr lang="en-US" altLang="zh-TW" sz="1400" dirty="0">
              <a:latin typeface="標楷體" panose="03000509000000000000" pitchFamily="65" charset="-120"/>
              <a:ea typeface="標楷體" panose="03000509000000000000" pitchFamily="65" charset="-120"/>
            </a:endParaRPr>
          </a:p>
          <a:p>
            <a:r>
              <a:rPr lang="en-US" altLang="zh-TW" sz="1400" dirty="0">
                <a:hlinkClick r:id="rId2"/>
              </a:rPr>
              <a:t>https://www.youtube.com/watch?v=73bk7naikRk</a:t>
            </a:r>
            <a:endParaRPr lang="zh-TW" altLang="en-US" sz="1400" dirty="0"/>
          </a:p>
        </p:txBody>
      </p:sp>
    </p:spTree>
    <p:extLst>
      <p:ext uri="{BB962C8B-B14F-4D97-AF65-F5344CB8AC3E}">
        <p14:creationId xmlns:p14="http://schemas.microsoft.com/office/powerpoint/2010/main" val="2135179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3DDCFC-ED23-DD72-28EA-0C8D03D93D58}"/>
              </a:ext>
            </a:extLst>
          </p:cNvPr>
          <p:cNvSpPr>
            <a:spLocks noGrp="1"/>
          </p:cNvSpPr>
          <p:nvPr>
            <p:ph type="ctrTitle"/>
          </p:nvPr>
        </p:nvSpPr>
        <p:spPr/>
        <p:txBody>
          <a:bodyPr/>
          <a:lstStyle/>
          <a:p>
            <a:r>
              <a:rPr lang="zh-TW" altLang="en-US" dirty="0">
                <a:latin typeface="標楷體" panose="03000509000000000000" pitchFamily="65" charset="-120"/>
                <a:ea typeface="標楷體" panose="03000509000000000000" pitchFamily="65" charset="-120"/>
              </a:rPr>
              <a:t>謝謝您的閱覽</a:t>
            </a:r>
          </a:p>
        </p:txBody>
      </p:sp>
      <p:sp>
        <p:nvSpPr>
          <p:cNvPr id="3" name="副標題 2">
            <a:extLst>
              <a:ext uri="{FF2B5EF4-FFF2-40B4-BE49-F238E27FC236}">
                <a16:creationId xmlns:a16="http://schemas.microsoft.com/office/drawing/2014/main" id="{710F6892-FC83-47AB-2ED7-387F224BAC05}"/>
              </a:ext>
            </a:extLst>
          </p:cNvPr>
          <p:cNvSpPr>
            <a:spLocks noGrp="1"/>
          </p:cNvSpPr>
          <p:nvPr>
            <p:ph type="subTitle" idx="1"/>
          </p:nvPr>
        </p:nvSpPr>
        <p:spPr/>
        <p:txBody>
          <a:bodyPr/>
          <a:lstStyle/>
          <a:p>
            <a:r>
              <a:rPr lang="zh-TW" altLang="en-US" dirty="0">
                <a:latin typeface="標楷體" panose="03000509000000000000" pitchFamily="65" charset="-120"/>
                <a:ea typeface="標楷體" panose="03000509000000000000" pitchFamily="65" charset="-120"/>
              </a:rPr>
              <a:t>如有任何疑問可以隨時聯繫我司</a:t>
            </a:r>
          </a:p>
        </p:txBody>
      </p:sp>
      <p:sp>
        <p:nvSpPr>
          <p:cNvPr id="4" name="投影片編號版面配置區 3">
            <a:extLst>
              <a:ext uri="{FF2B5EF4-FFF2-40B4-BE49-F238E27FC236}">
                <a16:creationId xmlns:a16="http://schemas.microsoft.com/office/drawing/2014/main" id="{C8FE711B-DE13-3674-CB71-087966FDC5CD}"/>
              </a:ext>
            </a:extLst>
          </p:cNvPr>
          <p:cNvSpPr>
            <a:spLocks noGrp="1"/>
          </p:cNvSpPr>
          <p:nvPr>
            <p:ph type="sldNum" sz="quarter" idx="12"/>
          </p:nvPr>
        </p:nvSpPr>
        <p:spPr/>
        <p:txBody>
          <a:bodyPr/>
          <a:lstStyle/>
          <a:p>
            <a:fld id="{611BCEFE-BDF1-493B-A65E-0AA2B9BEEBF0}" type="slidenum">
              <a:rPr lang="zh-TW" altLang="en-US" smtClean="0"/>
              <a:t>46</a:t>
            </a:fld>
            <a:endParaRPr lang="zh-TW" altLang="en-US"/>
          </a:p>
        </p:txBody>
      </p:sp>
      <p:pic>
        <p:nvPicPr>
          <p:cNvPr id="10" name="圖片 9" descr="一張含有 文字 的圖片&#10;&#10;自動產生的描述">
            <a:hlinkClick r:id="rId2"/>
            <a:extLst>
              <a:ext uri="{FF2B5EF4-FFF2-40B4-BE49-F238E27FC236}">
                <a16:creationId xmlns:a16="http://schemas.microsoft.com/office/drawing/2014/main" id="{D5992320-E97F-0261-A7AD-C95EA2C0EA1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38377" y="4544814"/>
            <a:ext cx="1435497" cy="1435497"/>
          </a:xfrm>
          <a:prstGeom prst="rect">
            <a:avLst/>
          </a:prstGeom>
        </p:spPr>
      </p:pic>
      <p:pic>
        <p:nvPicPr>
          <p:cNvPr id="12" name="圖片 11">
            <a:hlinkClick r:id="rId4"/>
            <a:extLst>
              <a:ext uri="{FF2B5EF4-FFF2-40B4-BE49-F238E27FC236}">
                <a16:creationId xmlns:a16="http://schemas.microsoft.com/office/drawing/2014/main" id="{9B7D33D1-C45A-E269-7CD1-3E8AAC94CCC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73874" y="4535289"/>
            <a:ext cx="1445022" cy="1445022"/>
          </a:xfrm>
          <a:prstGeom prst="rect">
            <a:avLst/>
          </a:prstGeom>
        </p:spPr>
      </p:pic>
      <p:pic>
        <p:nvPicPr>
          <p:cNvPr id="14" name="圖片 13" descr="一張含有 文字, 標誌 的圖片&#10;&#10;自動產生的描述">
            <a:hlinkClick r:id="rId6"/>
            <a:extLst>
              <a:ext uri="{FF2B5EF4-FFF2-40B4-BE49-F238E27FC236}">
                <a16:creationId xmlns:a16="http://schemas.microsoft.com/office/drawing/2014/main" id="{1B5EAE2F-E4C3-D46A-FE38-F6875FF76FA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88593" y="4466629"/>
            <a:ext cx="1445022" cy="1445022"/>
          </a:xfrm>
          <a:prstGeom prst="rect">
            <a:avLst/>
          </a:prstGeom>
        </p:spPr>
      </p:pic>
    </p:spTree>
    <p:extLst>
      <p:ext uri="{BB962C8B-B14F-4D97-AF65-F5344CB8AC3E}">
        <p14:creationId xmlns:p14="http://schemas.microsoft.com/office/powerpoint/2010/main" val="113685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3FB43C7-EB28-0148-99A4-C47863F3C92A}"/>
              </a:ext>
            </a:extLst>
          </p:cNvPr>
          <p:cNvSpPr>
            <a:spLocks noGrp="1"/>
          </p:cNvSpPr>
          <p:nvPr>
            <p:ph type="sldNum" sz="quarter" idx="12"/>
          </p:nvPr>
        </p:nvSpPr>
        <p:spPr/>
        <p:txBody>
          <a:bodyPr/>
          <a:lstStyle/>
          <a:p>
            <a:fld id="{611BCEFE-BDF1-493B-A65E-0AA2B9BEEBF0}" type="slidenum">
              <a:rPr lang="zh-TW" altLang="en-US" smtClean="0"/>
              <a:t>5</a:t>
            </a:fld>
            <a:endParaRPr lang="zh-TW" altLang="en-US"/>
          </a:p>
        </p:txBody>
      </p:sp>
      <p:sp>
        <p:nvSpPr>
          <p:cNvPr id="25" name="箭號: 五邊形 24">
            <a:extLst>
              <a:ext uri="{FF2B5EF4-FFF2-40B4-BE49-F238E27FC236}">
                <a16:creationId xmlns:a16="http://schemas.microsoft.com/office/drawing/2014/main" id="{B58A637B-3F6D-5EB3-F92D-864F81F4CADE}"/>
              </a:ext>
            </a:extLst>
          </p:cNvPr>
          <p:cNvSpPr/>
          <p:nvPr/>
        </p:nvSpPr>
        <p:spPr>
          <a:xfrm>
            <a:off x="802504" y="281582"/>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8FFCFEFD-5B5B-C877-B109-E82801F75641}"/>
              </a:ext>
            </a:extLst>
          </p:cNvPr>
          <p:cNvSpPr txBox="1"/>
          <p:nvPr/>
        </p:nvSpPr>
        <p:spPr>
          <a:xfrm>
            <a:off x="1102659" y="522379"/>
            <a:ext cx="10139082" cy="646331"/>
          </a:xfrm>
          <a:prstGeom prst="rect">
            <a:avLst/>
          </a:prstGeom>
          <a:noFill/>
          <a:ln>
            <a:noFill/>
          </a:ln>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General guidance on the design and operation of equipment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設備設計和操作的一般指導</a:t>
            </a:r>
          </a:p>
        </p:txBody>
      </p:sp>
      <p:sp>
        <p:nvSpPr>
          <p:cNvPr id="26" name="箭號: 五邊形 25">
            <a:extLst>
              <a:ext uri="{FF2B5EF4-FFF2-40B4-BE49-F238E27FC236}">
                <a16:creationId xmlns:a16="http://schemas.microsoft.com/office/drawing/2014/main" id="{2FDAAC34-A604-2886-4479-5F318C5F332A}"/>
              </a:ext>
            </a:extLst>
          </p:cNvPr>
          <p:cNvSpPr/>
          <p:nvPr/>
        </p:nvSpPr>
        <p:spPr>
          <a:xfrm>
            <a:off x="802505" y="2039857"/>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FC26A71A-EB19-9E9F-7357-02A0D500E110}"/>
              </a:ext>
            </a:extLst>
          </p:cNvPr>
          <p:cNvSpPr txBox="1"/>
          <p:nvPr/>
        </p:nvSpPr>
        <p:spPr>
          <a:xfrm>
            <a:off x="1073631" y="2224895"/>
            <a:ext cx="10139082" cy="646331"/>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Guidance regarding the special requirements of utilities such as water, gas and vacuum.</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關於</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utilities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的特殊要求的指南，例如水、氣體和真空。</a:t>
            </a:r>
          </a:p>
        </p:txBody>
      </p:sp>
      <p:sp>
        <p:nvSpPr>
          <p:cNvPr id="27" name="箭號: 五邊形 26">
            <a:extLst>
              <a:ext uri="{FF2B5EF4-FFF2-40B4-BE49-F238E27FC236}">
                <a16:creationId xmlns:a16="http://schemas.microsoft.com/office/drawing/2014/main" id="{55FBADB5-5DF2-2422-A503-64DB00827F51}"/>
              </a:ext>
            </a:extLst>
          </p:cNvPr>
          <p:cNvSpPr/>
          <p:nvPr/>
        </p:nvSpPr>
        <p:spPr>
          <a:xfrm>
            <a:off x="802504" y="3742373"/>
            <a:ext cx="10681335" cy="1016407"/>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CC23FA77-ED63-3DF3-6178-FA829CDF10C7}"/>
              </a:ext>
            </a:extLst>
          </p:cNvPr>
          <p:cNvSpPr txBox="1"/>
          <p:nvPr/>
        </p:nvSpPr>
        <p:spPr>
          <a:xfrm>
            <a:off x="1073630" y="3788911"/>
            <a:ext cx="10139082" cy="923330"/>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Guidance on the requirements for specific training, knowledge and skills. Also gives guidance regarding the qualification of personnel.</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對特定培訓、知識要求的指導和技能。還提供了有關資格的指導人員。</a:t>
            </a:r>
          </a:p>
        </p:txBody>
      </p:sp>
      <p:sp>
        <p:nvSpPr>
          <p:cNvPr id="28" name="箭號: 五邊形 27">
            <a:extLst>
              <a:ext uri="{FF2B5EF4-FFF2-40B4-BE49-F238E27FC236}">
                <a16:creationId xmlns:a16="http://schemas.microsoft.com/office/drawing/2014/main" id="{2C87DE1C-687C-CFBA-B63A-D2481509A504}"/>
              </a:ext>
            </a:extLst>
          </p:cNvPr>
          <p:cNvSpPr/>
          <p:nvPr/>
        </p:nvSpPr>
        <p:spPr>
          <a:xfrm>
            <a:off x="802504" y="5444889"/>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5BB97251-AA0A-6E9B-CA56-E4BDEB529864}"/>
              </a:ext>
            </a:extLst>
          </p:cNvPr>
          <p:cNvSpPr txBox="1"/>
          <p:nvPr/>
        </p:nvSpPr>
        <p:spPr>
          <a:xfrm>
            <a:off x="1073630" y="5768426"/>
            <a:ext cx="10139082" cy="369332"/>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SUS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一次性包裝</a:t>
            </a:r>
          </a:p>
        </p:txBody>
      </p:sp>
      <p:grpSp>
        <p:nvGrpSpPr>
          <p:cNvPr id="29" name="群組 28">
            <a:extLst>
              <a:ext uri="{FF2B5EF4-FFF2-40B4-BE49-F238E27FC236}">
                <a16:creationId xmlns:a16="http://schemas.microsoft.com/office/drawing/2014/main" id="{CC30EFB1-8A84-713D-D332-4708DE1ADD4B}"/>
              </a:ext>
            </a:extLst>
          </p:cNvPr>
          <p:cNvGrpSpPr/>
          <p:nvPr/>
        </p:nvGrpSpPr>
        <p:grpSpPr>
          <a:xfrm>
            <a:off x="1927" y="0"/>
            <a:ext cx="832799" cy="1691834"/>
            <a:chOff x="1927" y="0"/>
            <a:chExt cx="832799" cy="1691834"/>
          </a:xfrm>
        </p:grpSpPr>
        <p:sp>
          <p:nvSpPr>
            <p:cNvPr id="14" name="矩形: 圓角 13">
              <a:extLst>
                <a:ext uri="{FF2B5EF4-FFF2-40B4-BE49-F238E27FC236}">
                  <a16:creationId xmlns:a16="http://schemas.microsoft.com/office/drawing/2014/main" id="{97C3E0ED-EE64-7489-EFE2-933ACAB5F168}"/>
                </a:ext>
              </a:extLst>
            </p:cNvPr>
            <p:cNvSpPr>
              <a:spLocks/>
            </p:cNvSpPr>
            <p:nvPr userDrawn="1"/>
          </p:nvSpPr>
          <p:spPr>
            <a:xfrm>
              <a:off x="1927" y="0"/>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dirty="0"/>
            </a:p>
          </p:txBody>
        </p:sp>
        <p:sp>
          <p:nvSpPr>
            <p:cNvPr id="15" name="標題 1">
              <a:extLst>
                <a:ext uri="{FF2B5EF4-FFF2-40B4-BE49-F238E27FC236}">
                  <a16:creationId xmlns:a16="http://schemas.microsoft.com/office/drawing/2014/main" id="{6C68ADB3-2B4C-33C9-6910-122BF000A4D3}"/>
                </a:ext>
              </a:extLst>
            </p:cNvPr>
            <p:cNvSpPr txBox="1">
              <a:spLocks/>
            </p:cNvSpPr>
            <p:nvPr userDrawn="1"/>
          </p:nvSpPr>
          <p:spPr>
            <a:xfrm rot="5400000" flipV="1">
              <a:off x="-384766" y="472342"/>
              <a:ext cx="1651903"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TW" sz="2400" b="1" i="1" dirty="0">
                  <a:latin typeface="Times New Roman" panose="02020603050405020304" pitchFamily="18" charset="0"/>
                </a:rPr>
                <a:t>5 </a:t>
              </a:r>
              <a:br>
                <a:rPr lang="en-US" altLang="zh-TW" sz="2400" b="1" i="1" dirty="0">
                  <a:latin typeface="Times New Roman" panose="02020603050405020304" pitchFamily="18" charset="0"/>
                </a:rPr>
              </a:br>
              <a:r>
                <a:rPr lang="en-US" altLang="zh-TW" sz="2400" b="1" i="1" dirty="0">
                  <a:latin typeface="Times New Roman" panose="02020603050405020304" pitchFamily="18" charset="0"/>
                </a:rPr>
                <a:t>Equipment</a:t>
              </a:r>
              <a:endParaRPr lang="zh-TW" altLang="en-US" sz="2400" dirty="0"/>
            </a:p>
          </p:txBody>
        </p:sp>
      </p:grpSp>
      <p:sp>
        <p:nvSpPr>
          <p:cNvPr id="23" name="矩形: 圓角 22">
            <a:extLst>
              <a:ext uri="{FF2B5EF4-FFF2-40B4-BE49-F238E27FC236}">
                <a16:creationId xmlns:a16="http://schemas.microsoft.com/office/drawing/2014/main" id="{E28A3001-E304-69AF-7E9D-C57C271F89E9}"/>
              </a:ext>
            </a:extLst>
          </p:cNvPr>
          <p:cNvSpPr>
            <a:spLocks/>
          </p:cNvSpPr>
          <p:nvPr userDrawn="1"/>
        </p:nvSpPr>
        <p:spPr>
          <a:xfrm>
            <a:off x="1927" y="1724821"/>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4" name="標題 1">
            <a:extLst>
              <a:ext uri="{FF2B5EF4-FFF2-40B4-BE49-F238E27FC236}">
                <a16:creationId xmlns:a16="http://schemas.microsoft.com/office/drawing/2014/main" id="{C0C98549-E7AF-03DE-F5A5-C846CA2525F8}"/>
              </a:ext>
            </a:extLst>
          </p:cNvPr>
          <p:cNvSpPr txBox="1">
            <a:spLocks/>
          </p:cNvSpPr>
          <p:nvPr userDrawn="1"/>
        </p:nvSpPr>
        <p:spPr>
          <a:xfrm rot="5400000" flipV="1">
            <a:off x="-606323" y="2378790"/>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6 </a:t>
            </a:r>
          </a:p>
          <a:p>
            <a:pPr algn="r"/>
            <a:r>
              <a:rPr lang="en-US" altLang="zh-TW" sz="2400" b="1" i="1" dirty="0"/>
              <a:t>Utilities</a:t>
            </a:r>
          </a:p>
        </p:txBody>
      </p:sp>
      <p:sp>
        <p:nvSpPr>
          <p:cNvPr id="21" name="矩形: 圓角 20">
            <a:extLst>
              <a:ext uri="{FF2B5EF4-FFF2-40B4-BE49-F238E27FC236}">
                <a16:creationId xmlns:a16="http://schemas.microsoft.com/office/drawing/2014/main" id="{F4571329-1C4D-3F5C-F4F6-FDEB8280B542}"/>
              </a:ext>
            </a:extLst>
          </p:cNvPr>
          <p:cNvSpPr>
            <a:spLocks/>
          </p:cNvSpPr>
          <p:nvPr userDrawn="1"/>
        </p:nvSpPr>
        <p:spPr>
          <a:xfrm>
            <a:off x="1927" y="3449642"/>
            <a:ext cx="787079" cy="16519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2" name="標題 1">
            <a:extLst>
              <a:ext uri="{FF2B5EF4-FFF2-40B4-BE49-F238E27FC236}">
                <a16:creationId xmlns:a16="http://schemas.microsoft.com/office/drawing/2014/main" id="{F9E30387-4C37-C89B-E863-8BA86D3D241C}"/>
              </a:ext>
            </a:extLst>
          </p:cNvPr>
          <p:cNvSpPr txBox="1">
            <a:spLocks/>
          </p:cNvSpPr>
          <p:nvPr userDrawn="1"/>
        </p:nvSpPr>
        <p:spPr>
          <a:xfrm rot="5400000" flipV="1">
            <a:off x="-606322" y="4135246"/>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7 </a:t>
            </a:r>
          </a:p>
          <a:p>
            <a:pPr algn="r"/>
            <a:r>
              <a:rPr lang="en-US" altLang="zh-TW" sz="2400" b="1" i="1" dirty="0"/>
              <a:t>Personnel</a:t>
            </a:r>
          </a:p>
        </p:txBody>
      </p:sp>
      <p:sp>
        <p:nvSpPr>
          <p:cNvPr id="19" name="矩形: 圓角 18">
            <a:extLst>
              <a:ext uri="{FF2B5EF4-FFF2-40B4-BE49-F238E27FC236}">
                <a16:creationId xmlns:a16="http://schemas.microsoft.com/office/drawing/2014/main" id="{C734A0BE-894B-A2E2-E1CB-EF5BEF2E2FE1}"/>
              </a:ext>
            </a:extLst>
          </p:cNvPr>
          <p:cNvSpPr>
            <a:spLocks/>
          </p:cNvSpPr>
          <p:nvPr userDrawn="1"/>
        </p:nvSpPr>
        <p:spPr>
          <a:xfrm>
            <a:off x="1927" y="5174464"/>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0" name="標題 1">
            <a:extLst>
              <a:ext uri="{FF2B5EF4-FFF2-40B4-BE49-F238E27FC236}">
                <a16:creationId xmlns:a16="http://schemas.microsoft.com/office/drawing/2014/main" id="{44FE505B-C299-22ED-F492-2529FEBF0623}"/>
              </a:ext>
            </a:extLst>
          </p:cNvPr>
          <p:cNvSpPr txBox="1">
            <a:spLocks/>
          </p:cNvSpPr>
          <p:nvPr userDrawn="1"/>
        </p:nvSpPr>
        <p:spPr>
          <a:xfrm rot="5400000" flipV="1">
            <a:off x="-638544" y="5784449"/>
            <a:ext cx="2095016" cy="78708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000" b="1" i="1" dirty="0"/>
              <a:t>8 </a:t>
            </a:r>
          </a:p>
          <a:p>
            <a:pPr algn="r"/>
            <a:r>
              <a:rPr lang="en-US" altLang="zh-TW" sz="2000" b="1" i="1" dirty="0"/>
              <a:t>Production and specific</a:t>
            </a:r>
          </a:p>
        </p:txBody>
      </p:sp>
    </p:spTree>
    <p:extLst>
      <p:ext uri="{BB962C8B-B14F-4D97-AF65-F5344CB8AC3E}">
        <p14:creationId xmlns:p14="http://schemas.microsoft.com/office/powerpoint/2010/main" val="378825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3FB43C7-EB28-0148-99A4-C47863F3C92A}"/>
              </a:ext>
            </a:extLst>
          </p:cNvPr>
          <p:cNvSpPr>
            <a:spLocks noGrp="1"/>
          </p:cNvSpPr>
          <p:nvPr>
            <p:ph type="sldNum" sz="quarter" idx="12"/>
          </p:nvPr>
        </p:nvSpPr>
        <p:spPr/>
        <p:txBody>
          <a:bodyPr/>
          <a:lstStyle/>
          <a:p>
            <a:fld id="{611BCEFE-BDF1-493B-A65E-0AA2B9BEEBF0}" type="slidenum">
              <a:rPr lang="zh-TW" altLang="en-US" smtClean="0"/>
              <a:t>6</a:t>
            </a:fld>
            <a:endParaRPr lang="zh-TW" altLang="en-US"/>
          </a:p>
        </p:txBody>
      </p:sp>
      <p:sp>
        <p:nvSpPr>
          <p:cNvPr id="25" name="箭號: 五邊形 24">
            <a:extLst>
              <a:ext uri="{FF2B5EF4-FFF2-40B4-BE49-F238E27FC236}">
                <a16:creationId xmlns:a16="http://schemas.microsoft.com/office/drawing/2014/main" id="{B58A637B-3F6D-5EB3-F92D-864F81F4CADE}"/>
              </a:ext>
            </a:extLst>
          </p:cNvPr>
          <p:cNvSpPr/>
          <p:nvPr/>
        </p:nvSpPr>
        <p:spPr>
          <a:xfrm>
            <a:off x="802504" y="281582"/>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8FFCFEFD-5B5B-C877-B109-E82801F75641}"/>
              </a:ext>
            </a:extLst>
          </p:cNvPr>
          <p:cNvSpPr txBox="1"/>
          <p:nvPr/>
        </p:nvSpPr>
        <p:spPr>
          <a:xfrm>
            <a:off x="1102659" y="522379"/>
            <a:ext cx="10139082" cy="646331"/>
          </a:xfrm>
          <a:prstGeom prst="rect">
            <a:avLst/>
          </a:prstGeom>
          <a:noFill/>
          <a:ln>
            <a:noFill/>
          </a:ln>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General guidance on the design and operation of equipment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設備設計和操作的一般指導</a:t>
            </a:r>
          </a:p>
        </p:txBody>
      </p:sp>
      <p:sp>
        <p:nvSpPr>
          <p:cNvPr id="26" name="箭號: 五邊形 25">
            <a:extLst>
              <a:ext uri="{FF2B5EF4-FFF2-40B4-BE49-F238E27FC236}">
                <a16:creationId xmlns:a16="http://schemas.microsoft.com/office/drawing/2014/main" id="{2FDAAC34-A604-2886-4479-5F318C5F332A}"/>
              </a:ext>
            </a:extLst>
          </p:cNvPr>
          <p:cNvSpPr/>
          <p:nvPr/>
        </p:nvSpPr>
        <p:spPr>
          <a:xfrm>
            <a:off x="802505" y="2039857"/>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FC26A71A-EB19-9E9F-7357-02A0D500E110}"/>
              </a:ext>
            </a:extLst>
          </p:cNvPr>
          <p:cNvSpPr txBox="1"/>
          <p:nvPr/>
        </p:nvSpPr>
        <p:spPr>
          <a:xfrm>
            <a:off x="1073631" y="2224895"/>
            <a:ext cx="10139082" cy="646331"/>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Guidance regarding the special requirements of utilities such as water, gas and vacuum.</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關於</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utilities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的特殊要求的指南，例如水、氣體和真空。</a:t>
            </a:r>
          </a:p>
        </p:txBody>
      </p:sp>
      <p:sp>
        <p:nvSpPr>
          <p:cNvPr id="28" name="箭號: 五邊形 27">
            <a:extLst>
              <a:ext uri="{FF2B5EF4-FFF2-40B4-BE49-F238E27FC236}">
                <a16:creationId xmlns:a16="http://schemas.microsoft.com/office/drawing/2014/main" id="{2C87DE1C-687C-CFBA-B63A-D2481509A504}"/>
              </a:ext>
            </a:extLst>
          </p:cNvPr>
          <p:cNvSpPr/>
          <p:nvPr/>
        </p:nvSpPr>
        <p:spPr>
          <a:xfrm>
            <a:off x="802504" y="5444889"/>
            <a:ext cx="10681335" cy="1016407"/>
          </a:xfrm>
          <a:prstGeom prst="homePlat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5BB97251-AA0A-6E9B-CA56-E4BDEB529864}"/>
              </a:ext>
            </a:extLst>
          </p:cNvPr>
          <p:cNvSpPr txBox="1"/>
          <p:nvPr/>
        </p:nvSpPr>
        <p:spPr>
          <a:xfrm>
            <a:off x="1073630" y="5768426"/>
            <a:ext cx="10139082" cy="369332"/>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SUS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一次性包裝</a:t>
            </a:r>
          </a:p>
        </p:txBody>
      </p:sp>
      <p:grpSp>
        <p:nvGrpSpPr>
          <p:cNvPr id="29" name="群組 28">
            <a:extLst>
              <a:ext uri="{FF2B5EF4-FFF2-40B4-BE49-F238E27FC236}">
                <a16:creationId xmlns:a16="http://schemas.microsoft.com/office/drawing/2014/main" id="{CC30EFB1-8A84-713D-D332-4708DE1ADD4B}"/>
              </a:ext>
            </a:extLst>
          </p:cNvPr>
          <p:cNvGrpSpPr/>
          <p:nvPr/>
        </p:nvGrpSpPr>
        <p:grpSpPr>
          <a:xfrm>
            <a:off x="1927" y="0"/>
            <a:ext cx="832799" cy="1691834"/>
            <a:chOff x="1927" y="0"/>
            <a:chExt cx="832799" cy="1691834"/>
          </a:xfrm>
        </p:grpSpPr>
        <p:sp>
          <p:nvSpPr>
            <p:cNvPr id="14" name="矩形: 圓角 13">
              <a:extLst>
                <a:ext uri="{FF2B5EF4-FFF2-40B4-BE49-F238E27FC236}">
                  <a16:creationId xmlns:a16="http://schemas.microsoft.com/office/drawing/2014/main" id="{97C3E0ED-EE64-7489-EFE2-933ACAB5F168}"/>
                </a:ext>
              </a:extLst>
            </p:cNvPr>
            <p:cNvSpPr>
              <a:spLocks/>
            </p:cNvSpPr>
            <p:nvPr userDrawn="1"/>
          </p:nvSpPr>
          <p:spPr>
            <a:xfrm>
              <a:off x="1927" y="0"/>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dirty="0"/>
            </a:p>
          </p:txBody>
        </p:sp>
        <p:sp>
          <p:nvSpPr>
            <p:cNvPr id="15" name="標題 1">
              <a:extLst>
                <a:ext uri="{FF2B5EF4-FFF2-40B4-BE49-F238E27FC236}">
                  <a16:creationId xmlns:a16="http://schemas.microsoft.com/office/drawing/2014/main" id="{6C68ADB3-2B4C-33C9-6910-122BF000A4D3}"/>
                </a:ext>
              </a:extLst>
            </p:cNvPr>
            <p:cNvSpPr txBox="1">
              <a:spLocks/>
            </p:cNvSpPr>
            <p:nvPr userDrawn="1"/>
          </p:nvSpPr>
          <p:spPr>
            <a:xfrm rot="5400000" flipV="1">
              <a:off x="-384766" y="472342"/>
              <a:ext cx="1651903"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TW" sz="2400" b="1" i="1" dirty="0">
                  <a:latin typeface="Times New Roman" panose="02020603050405020304" pitchFamily="18" charset="0"/>
                </a:rPr>
                <a:t>5 </a:t>
              </a:r>
              <a:br>
                <a:rPr lang="en-US" altLang="zh-TW" sz="2400" b="1" i="1" dirty="0">
                  <a:latin typeface="Times New Roman" panose="02020603050405020304" pitchFamily="18" charset="0"/>
                </a:rPr>
              </a:br>
              <a:r>
                <a:rPr lang="en-US" altLang="zh-TW" sz="2400" b="1" i="1" dirty="0">
                  <a:latin typeface="Times New Roman" panose="02020603050405020304" pitchFamily="18" charset="0"/>
                </a:rPr>
                <a:t>Equipment</a:t>
              </a:r>
              <a:endParaRPr lang="zh-TW" altLang="en-US" sz="2400" dirty="0"/>
            </a:p>
          </p:txBody>
        </p:sp>
      </p:grpSp>
      <p:sp>
        <p:nvSpPr>
          <p:cNvPr id="23" name="矩形: 圓角 22">
            <a:extLst>
              <a:ext uri="{FF2B5EF4-FFF2-40B4-BE49-F238E27FC236}">
                <a16:creationId xmlns:a16="http://schemas.microsoft.com/office/drawing/2014/main" id="{E28A3001-E304-69AF-7E9D-C57C271F89E9}"/>
              </a:ext>
            </a:extLst>
          </p:cNvPr>
          <p:cNvSpPr>
            <a:spLocks/>
          </p:cNvSpPr>
          <p:nvPr userDrawn="1"/>
        </p:nvSpPr>
        <p:spPr>
          <a:xfrm>
            <a:off x="1927" y="1724821"/>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4" name="標題 1">
            <a:extLst>
              <a:ext uri="{FF2B5EF4-FFF2-40B4-BE49-F238E27FC236}">
                <a16:creationId xmlns:a16="http://schemas.microsoft.com/office/drawing/2014/main" id="{C0C98549-E7AF-03DE-F5A5-C846CA2525F8}"/>
              </a:ext>
            </a:extLst>
          </p:cNvPr>
          <p:cNvSpPr txBox="1">
            <a:spLocks/>
          </p:cNvSpPr>
          <p:nvPr userDrawn="1"/>
        </p:nvSpPr>
        <p:spPr>
          <a:xfrm rot="5400000" flipV="1">
            <a:off x="-606323" y="2378790"/>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6 </a:t>
            </a:r>
          </a:p>
          <a:p>
            <a:pPr algn="r"/>
            <a:r>
              <a:rPr lang="en-US" altLang="zh-TW" sz="2400" b="1" i="1" dirty="0"/>
              <a:t>Utilities</a:t>
            </a:r>
          </a:p>
        </p:txBody>
      </p:sp>
      <p:sp>
        <p:nvSpPr>
          <p:cNvPr id="19" name="矩形: 圓角 18">
            <a:extLst>
              <a:ext uri="{FF2B5EF4-FFF2-40B4-BE49-F238E27FC236}">
                <a16:creationId xmlns:a16="http://schemas.microsoft.com/office/drawing/2014/main" id="{C734A0BE-894B-A2E2-E1CB-EF5BEF2E2FE1}"/>
              </a:ext>
            </a:extLst>
          </p:cNvPr>
          <p:cNvSpPr>
            <a:spLocks/>
          </p:cNvSpPr>
          <p:nvPr userDrawn="1"/>
        </p:nvSpPr>
        <p:spPr>
          <a:xfrm>
            <a:off x="1927" y="5174464"/>
            <a:ext cx="787079" cy="16519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F737D9C7-ED75-C2F6-3D2C-5AFE41C79894}"/>
              </a:ext>
            </a:extLst>
          </p:cNvPr>
          <p:cNvSpPr txBox="1">
            <a:spLocks/>
          </p:cNvSpPr>
          <p:nvPr/>
        </p:nvSpPr>
        <p:spPr>
          <a:xfrm rot="5400000" flipV="1">
            <a:off x="-638544" y="5784449"/>
            <a:ext cx="2095016" cy="78708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000" b="1" i="1" dirty="0"/>
              <a:t>8 </a:t>
            </a:r>
          </a:p>
          <a:p>
            <a:pPr algn="r"/>
            <a:r>
              <a:rPr lang="en-US" altLang="zh-TW" sz="2000" b="1" i="1" dirty="0"/>
              <a:t>Production and specific</a:t>
            </a:r>
          </a:p>
        </p:txBody>
      </p:sp>
      <p:sp>
        <p:nvSpPr>
          <p:cNvPr id="3" name="箭號: 五邊形 2">
            <a:extLst>
              <a:ext uri="{FF2B5EF4-FFF2-40B4-BE49-F238E27FC236}">
                <a16:creationId xmlns:a16="http://schemas.microsoft.com/office/drawing/2014/main" id="{13B29D78-3FEF-5965-EEBC-19B9ADF33A8C}"/>
              </a:ext>
            </a:extLst>
          </p:cNvPr>
          <p:cNvSpPr/>
          <p:nvPr/>
        </p:nvSpPr>
        <p:spPr>
          <a:xfrm>
            <a:off x="802504" y="3742373"/>
            <a:ext cx="10681335" cy="10164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31AC45F7-77E6-237E-477D-9E93438AF4E7}"/>
              </a:ext>
            </a:extLst>
          </p:cNvPr>
          <p:cNvSpPr txBox="1"/>
          <p:nvPr/>
        </p:nvSpPr>
        <p:spPr>
          <a:xfrm>
            <a:off x="1073630" y="3788911"/>
            <a:ext cx="10139082" cy="923330"/>
          </a:xfrm>
          <a:prstGeom prst="rect">
            <a:avLst/>
          </a:prstGeom>
          <a:noFill/>
        </p:spPr>
        <p:txBody>
          <a:bodyPr wrap="squar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Guidance on the requirements for specific training, knowledge and skills. Also gives guidance regarding the qualification of personnel.</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對特定培訓、知識要求的指導和技能。還提供了有關資格的指導人員。</a:t>
            </a:r>
          </a:p>
        </p:txBody>
      </p:sp>
      <p:grpSp>
        <p:nvGrpSpPr>
          <p:cNvPr id="10" name="群組 9">
            <a:extLst>
              <a:ext uri="{FF2B5EF4-FFF2-40B4-BE49-F238E27FC236}">
                <a16:creationId xmlns:a16="http://schemas.microsoft.com/office/drawing/2014/main" id="{613EF966-0036-6551-E2D1-551BE026581B}"/>
              </a:ext>
            </a:extLst>
          </p:cNvPr>
          <p:cNvGrpSpPr/>
          <p:nvPr/>
        </p:nvGrpSpPr>
        <p:grpSpPr>
          <a:xfrm>
            <a:off x="1927" y="3449642"/>
            <a:ext cx="832799" cy="2126653"/>
            <a:chOff x="1927" y="3449642"/>
            <a:chExt cx="832799" cy="2126653"/>
          </a:xfrm>
        </p:grpSpPr>
        <p:sp>
          <p:nvSpPr>
            <p:cNvPr id="11" name="矩形: 圓角 10">
              <a:extLst>
                <a:ext uri="{FF2B5EF4-FFF2-40B4-BE49-F238E27FC236}">
                  <a16:creationId xmlns:a16="http://schemas.microsoft.com/office/drawing/2014/main" id="{F9BA3C02-81F6-72A5-224F-01F2805B5FCF}"/>
                </a:ext>
              </a:extLst>
            </p:cNvPr>
            <p:cNvSpPr>
              <a:spLocks/>
            </p:cNvSpPr>
            <p:nvPr userDrawn="1"/>
          </p:nvSpPr>
          <p:spPr>
            <a:xfrm>
              <a:off x="1927" y="3449642"/>
              <a:ext cx="787079" cy="1651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2" name="標題 1">
              <a:extLst>
                <a:ext uri="{FF2B5EF4-FFF2-40B4-BE49-F238E27FC236}">
                  <a16:creationId xmlns:a16="http://schemas.microsoft.com/office/drawing/2014/main" id="{F7F8919F-5975-30BE-DF60-C3983175705B}"/>
                </a:ext>
              </a:extLst>
            </p:cNvPr>
            <p:cNvSpPr txBox="1">
              <a:spLocks/>
            </p:cNvSpPr>
            <p:nvPr userDrawn="1"/>
          </p:nvSpPr>
          <p:spPr>
            <a:xfrm rot="5400000" flipV="1">
              <a:off x="-606322" y="4135246"/>
              <a:ext cx="2095016" cy="787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r"/>
              <a:r>
                <a:rPr lang="en-US" altLang="zh-TW" sz="2400" b="1" i="1" dirty="0"/>
                <a:t>7 </a:t>
              </a:r>
            </a:p>
            <a:p>
              <a:pPr algn="r"/>
              <a:r>
                <a:rPr lang="en-US" altLang="zh-TW" sz="2400" b="1" i="1" dirty="0"/>
                <a:t>Personnel</a:t>
              </a:r>
            </a:p>
          </p:txBody>
        </p:sp>
      </p:grpSp>
    </p:spTree>
    <p:extLst>
      <p:ext uri="{BB962C8B-B14F-4D97-AF65-F5344CB8AC3E}">
        <p14:creationId xmlns:p14="http://schemas.microsoft.com/office/powerpoint/2010/main" val="296295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6082E8A-BD3A-A208-06DD-020B93723571}"/>
              </a:ext>
            </a:extLst>
          </p:cNvPr>
          <p:cNvSpPr>
            <a:spLocks noGrp="1"/>
          </p:cNvSpPr>
          <p:nvPr>
            <p:ph idx="1"/>
          </p:nvPr>
        </p:nvSpPr>
        <p:spPr/>
        <p:txBody>
          <a:bodyPr>
            <a:normAutofit/>
          </a:bodyPr>
          <a:lstStyle/>
          <a:p>
            <a:endParaRPr lang="en-US" altLang="zh-TW" sz="2000" b="0" i="0" u="sng" strike="noStrike" baseline="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sz="2000" b="0" i="0" u="sng" strike="noStrike" baseline="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b="0" i="0" strike="noStrike" baseline="0" dirty="0">
                <a:latin typeface="Times New Roman" panose="02020603050405020304" pitchFamily="18" charset="0"/>
                <a:ea typeface="標楷體" panose="03000509000000000000" pitchFamily="65" charset="-120"/>
                <a:cs typeface="Times New Roman" panose="02020603050405020304" pitchFamily="18" charset="0"/>
              </a:rPr>
              <a:t>5.1</a:t>
            </a:r>
            <a:r>
              <a:rPr lang="zh-TW" altLang="en-US"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 written, detailed description of the equipment design should be available (including process</a:t>
            </a:r>
            <a:r>
              <a:rPr lang="zh-TW" altLang="en-US"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and instrumentation diagrams as appropriate). This should form part of the initial qualification package</a:t>
            </a:r>
            <a:r>
              <a:rPr lang="zh-TW" altLang="en-US"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and be kept up to date.</a:t>
            </a:r>
          </a:p>
          <a:p>
            <a:pPr marL="230400" indent="0">
              <a:buNone/>
            </a:pPr>
            <a:r>
              <a:rPr lang="zh-TW" altLang="zh-TW" sz="2000" dirty="0">
                <a:effectLst/>
                <a:latin typeface="Times New Roman" panose="02020603050405020304" pitchFamily="18" charset="0"/>
                <a:ea typeface="標楷體" panose="03000509000000000000" pitchFamily="65" charset="-120"/>
                <a:cs typeface="Times New Roman" panose="02020603050405020304" pitchFamily="18" charset="0"/>
              </a:rPr>
              <a:t>提供設備設計的書面詳細描述（包括</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程序</a:t>
            </a:r>
            <a:r>
              <a:rPr lang="zh-TW" altLang="zh-TW" sz="2000" dirty="0">
                <a:effectLst/>
                <a:latin typeface="Times New Roman" panose="02020603050405020304" pitchFamily="18" charset="0"/>
                <a:ea typeface="標楷體" panose="03000509000000000000" pitchFamily="65" charset="-120"/>
                <a:cs typeface="Times New Roman" panose="02020603050405020304" pitchFamily="18" charset="0"/>
              </a:rPr>
              <a:t>和儀</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器</a:t>
            </a:r>
            <a:r>
              <a:rPr lang="zh-TW" altLang="zh-TW" sz="2000" dirty="0">
                <a:effectLst/>
                <a:latin typeface="Times New Roman" panose="02020603050405020304" pitchFamily="18" charset="0"/>
                <a:ea typeface="標楷體" panose="03000509000000000000" pitchFamily="65" charset="-120"/>
                <a:cs typeface="Times New Roman" panose="02020603050405020304" pitchFamily="18" charset="0"/>
              </a:rPr>
              <a:t>圖</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表</a:t>
            </a:r>
            <a:r>
              <a:rPr lang="zh-TW" altLang="zh-TW" sz="20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，要保有</a:t>
            </a:r>
            <a:r>
              <a:rPr lang="zh-TW" altLang="en-US" sz="2000" dirty="0">
                <a:solidFill>
                  <a:schemeClr val="accent2"/>
                </a:solidFill>
                <a:effectLst/>
                <a:latin typeface="Times New Roman" panose="02020603050405020304" pitchFamily="18" charset="0"/>
                <a:ea typeface="標楷體" panose="03000509000000000000" pitchFamily="65" charset="-120"/>
                <a:cs typeface="Times New Roman" panose="02020603050405020304" pitchFamily="18" charset="0"/>
              </a:rPr>
              <a:t>最初始的檔案，</a:t>
            </a:r>
            <a:r>
              <a:rPr lang="zh-TW" altLang="zh-TW" sz="2000" dirty="0">
                <a:solidFill>
                  <a:schemeClr val="accent2"/>
                </a:solidFill>
                <a:effectLst/>
                <a:latin typeface="Times New Roman" panose="02020603050405020304" pitchFamily="18" charset="0"/>
                <a:ea typeface="標楷體" panose="03000509000000000000" pitchFamily="65" charset="-120"/>
                <a:cs typeface="Times New Roman" panose="02020603050405020304" pitchFamily="18" charset="0"/>
              </a:rPr>
              <a:t>並保持</a:t>
            </a:r>
            <a:r>
              <a:rPr lang="zh-TW" altLang="en-US" sz="2000" dirty="0">
                <a:solidFill>
                  <a:schemeClr val="accent2"/>
                </a:solidFill>
              </a:rPr>
              <a:t>更新</a:t>
            </a:r>
            <a:r>
              <a:rPr lang="zh-TW" altLang="zh-TW" sz="2000" dirty="0">
                <a:solidFill>
                  <a:schemeClr val="accent2"/>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solidFill>
                <a:schemeClr val="accent2"/>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5.2 </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Equipment monitoring requirements should be defined in “user requirements specifications”</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during early stages of development, and confirmed during qualification. </a:t>
            </a:r>
          </a:p>
          <a:p>
            <a:pPr marL="230400" indent="0">
              <a:buNone/>
            </a:pP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對於</a:t>
            </a:r>
            <a:r>
              <a:rPr lang="zh-TW" altLang="en-US" sz="2000" dirty="0">
                <a:solidFill>
                  <a:schemeClr val="accent2"/>
                </a:solidFill>
                <a:effectLst/>
                <a:latin typeface="Times New Roman" panose="02020603050405020304" pitchFamily="18" charset="0"/>
                <a:ea typeface="標楷體" panose="03000509000000000000" pitchFamily="65" charset="-120"/>
                <a:cs typeface="Times New Roman" panose="02020603050405020304" pitchFamily="18" charset="0"/>
              </a:rPr>
              <a:t>設備監控</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需求，應早在開發</a:t>
            </a:r>
            <a:r>
              <a:rPr lang="zh-TW" altLang="en-US" sz="2000" dirty="0"/>
              <a:t>階段</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“URS”</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中</a:t>
            </a:r>
            <a:r>
              <a:rPr lang="zh-TW" altLang="en-US" sz="20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定義</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，且在驗證時確認。</a:t>
            </a:r>
            <a:endPar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Process and equipment alarm</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events should be acknowledged and evaluated for trends. The frequency at which alarms are assessed</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effectLst/>
                <a:latin typeface="Times New Roman" panose="02020603050405020304" pitchFamily="18" charset="0"/>
                <a:ea typeface="標楷體" panose="03000509000000000000" pitchFamily="65" charset="-120"/>
                <a:cs typeface="Times New Roman" panose="02020603050405020304" pitchFamily="18" charset="0"/>
              </a:rPr>
              <a:t>should be based on their criticality (with critical alarms reviewed immediately).</a:t>
            </a:r>
          </a:p>
          <a:p>
            <a:pPr marL="230400" indent="0">
              <a:buNone/>
            </a:pPr>
            <a:r>
              <a:rPr lang="zh-TW" altLang="en-US" sz="2000" dirty="0"/>
              <a:t>程序和警報裝置在合理的狀況下進行趨勢分析，警報頻率應因應關鍵程度設置</a:t>
            </a:r>
            <a:r>
              <a:rPr lang="en-US" altLang="zh-TW" sz="2000" dirty="0"/>
              <a:t>(</a:t>
            </a:r>
            <a:r>
              <a:rPr lang="zh-TW" altLang="en-US" sz="2000" dirty="0"/>
              <a:t>且立即審視關鍵警報</a:t>
            </a:r>
            <a:r>
              <a:rPr lang="en-US" altLang="zh-TW" sz="2000" dirty="0"/>
              <a:t>)</a:t>
            </a:r>
            <a:r>
              <a:rPr lang="zh-TW" altLang="en-US" sz="2000" dirty="0"/>
              <a:t>。</a:t>
            </a:r>
            <a:endParaRPr lang="en-US" altLang="zh-TW" sz="2000" dirty="0"/>
          </a:p>
        </p:txBody>
      </p:sp>
      <p:sp>
        <p:nvSpPr>
          <p:cNvPr id="20" name="投影片編號版面配置區 19">
            <a:extLst>
              <a:ext uri="{FF2B5EF4-FFF2-40B4-BE49-F238E27FC236}">
                <a16:creationId xmlns:a16="http://schemas.microsoft.com/office/drawing/2014/main" id="{FE533B63-7DD6-7FE9-71A8-C68BF27DEA8D}"/>
              </a:ext>
            </a:extLst>
          </p:cNvPr>
          <p:cNvSpPr>
            <a:spLocks noGrp="1"/>
          </p:cNvSpPr>
          <p:nvPr>
            <p:ph type="sldNum" sz="quarter" idx="12"/>
          </p:nvPr>
        </p:nvSpPr>
        <p:spPr/>
        <p:txBody>
          <a:bodyPr/>
          <a:lstStyle/>
          <a:p>
            <a:fld id="{611BCEFE-BDF1-493B-A65E-0AA2B9BEEBF0}" type="slidenum">
              <a:rPr lang="zh-TW" altLang="en-US" smtClean="0"/>
              <a:t>7</a:t>
            </a:fld>
            <a:endParaRPr lang="zh-TW" altLang="en-US" dirty="0"/>
          </a:p>
        </p:txBody>
      </p:sp>
    </p:spTree>
    <p:extLst>
      <p:ext uri="{BB962C8B-B14F-4D97-AF65-F5344CB8AC3E}">
        <p14:creationId xmlns:p14="http://schemas.microsoft.com/office/powerpoint/2010/main" val="275821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930E2E3-D2EC-C61E-3786-EFE3B70B45E7}"/>
              </a:ext>
            </a:extLst>
          </p:cNvPr>
          <p:cNvSpPr>
            <a:spLocks noGrp="1"/>
          </p:cNvSpPr>
          <p:nvPr>
            <p:ph idx="1"/>
          </p:nvPr>
        </p:nvSpPr>
        <p:spPr/>
        <p:txBody>
          <a:bodyPr/>
          <a:lstStyle/>
          <a:p>
            <a:r>
              <a:rPr lang="en-US" altLang="zh-TW" sz="2000" b="0" i="0" u="none" strike="noStrike" baseline="0" dirty="0">
                <a:latin typeface="Times New Roman" panose="02020603050405020304" pitchFamily="18" charset="0"/>
                <a:cs typeface="Times New Roman" panose="02020603050405020304" pitchFamily="18" charset="0"/>
              </a:rPr>
              <a:t>5.3 </a:t>
            </a:r>
            <a:r>
              <a:rPr lang="zh-TW" altLang="en-US" sz="2000" b="0" i="0" u="none" strike="noStrike" baseline="0" dirty="0">
                <a:latin typeface="Times New Roman" panose="02020603050405020304" pitchFamily="18" charset="0"/>
                <a:cs typeface="Times New Roman" panose="02020603050405020304" pitchFamily="18" charset="0"/>
              </a:rPr>
              <a:t> </a:t>
            </a:r>
            <a:r>
              <a:rPr lang="en-US" altLang="zh-TW" sz="2000" b="0" i="0" u="none" strike="noStrike" baseline="0" dirty="0">
                <a:latin typeface="Times New Roman" panose="02020603050405020304" pitchFamily="18" charset="0"/>
                <a:cs typeface="Times New Roman" panose="02020603050405020304" pitchFamily="18" charset="0"/>
              </a:rPr>
              <a:t>As far as practicable, equipment, fittings and services should be designed and installed so that</a:t>
            </a:r>
            <a:r>
              <a:rPr lang="zh-TW" altLang="en-US" sz="2000" b="0" i="0" u="none" strike="noStrike" baseline="0" dirty="0">
                <a:latin typeface="Times New Roman" panose="02020603050405020304" pitchFamily="18" charset="0"/>
                <a:cs typeface="Times New Roman" panose="02020603050405020304" pitchFamily="18" charset="0"/>
              </a:rPr>
              <a:t> </a:t>
            </a:r>
            <a:r>
              <a:rPr lang="en-US" altLang="zh-TW" sz="2000" b="0" i="0" u="none" strike="noStrike" baseline="0" dirty="0">
                <a:latin typeface="Times New Roman" panose="02020603050405020304" pitchFamily="18" charset="0"/>
                <a:cs typeface="Times New Roman" panose="02020603050405020304" pitchFamily="18" charset="0"/>
              </a:rPr>
              <a:t>operations, maintenance, and repairs can be performed outside the cleanroom. </a:t>
            </a:r>
          </a:p>
          <a:p>
            <a:pPr marL="230400" indent="0">
              <a:buNone/>
            </a:pPr>
            <a:r>
              <a:rPr lang="zh-TW" altLang="en-US" sz="2000" dirty="0">
                <a:latin typeface="標楷體" panose="03000509000000000000" pitchFamily="65" charset="-120"/>
                <a:ea typeface="標楷體" panose="03000509000000000000" pitchFamily="65" charset="-120"/>
              </a:rPr>
              <a:t>在可行的情況下，設備、配件及支援服務之設計</a:t>
            </a:r>
            <a:r>
              <a:rPr lang="zh-TW" altLang="en-US" sz="2000" dirty="0">
                <a:latin typeface="標楷體" panose="03000509000000000000" pitchFamily="65" charset="-120"/>
              </a:rPr>
              <a:t>與</a:t>
            </a:r>
            <a:r>
              <a:rPr lang="zh-TW" altLang="en-US" sz="2000" dirty="0">
                <a:latin typeface="標楷體" panose="03000509000000000000" pitchFamily="65" charset="-120"/>
                <a:ea typeface="標楷體" panose="03000509000000000000" pitchFamily="65" charset="-120"/>
              </a:rPr>
              <a:t>安裝、操作、維護和維修可在潔淨室之外進行。</a:t>
            </a:r>
            <a:endParaRPr lang="en-US" altLang="zh-TW" sz="2000" dirty="0"/>
          </a:p>
          <a:p>
            <a:r>
              <a:rPr lang="en-US" altLang="zh-TW" sz="2000" b="0" i="0" u="none" strike="noStrike" baseline="0" dirty="0">
                <a:latin typeface="Times New Roman" panose="02020603050405020304" pitchFamily="18" charset="0"/>
                <a:cs typeface="Times New Roman" panose="02020603050405020304" pitchFamily="18" charset="0"/>
              </a:rPr>
              <a:t>If maintenance has to</a:t>
            </a:r>
            <a:r>
              <a:rPr lang="zh-TW" altLang="en-US" sz="2000" b="0" i="0" u="none" strike="noStrike" baseline="0" dirty="0">
                <a:latin typeface="Times New Roman" panose="02020603050405020304" pitchFamily="18" charset="0"/>
                <a:cs typeface="Times New Roman" panose="02020603050405020304" pitchFamily="18" charset="0"/>
              </a:rPr>
              <a:t> </a:t>
            </a:r>
            <a:r>
              <a:rPr lang="en-US" altLang="zh-TW" sz="2000" b="0" i="0" u="none" strike="noStrike" baseline="0" dirty="0">
                <a:latin typeface="Times New Roman" panose="02020603050405020304" pitchFamily="18" charset="0"/>
                <a:cs typeface="Times New Roman" panose="02020603050405020304" pitchFamily="18" charset="0"/>
              </a:rPr>
              <a:t>be performed in the cleanroom, and the required standards of cleanliness and/or asepsis cannot be</a:t>
            </a:r>
            <a:r>
              <a:rPr lang="zh-TW" altLang="en-US" sz="2000" b="0" i="0" u="none" strike="noStrike" baseline="0" dirty="0">
                <a:latin typeface="Times New Roman" panose="02020603050405020304" pitchFamily="18" charset="0"/>
                <a:cs typeface="Times New Roman" panose="02020603050405020304" pitchFamily="18" charset="0"/>
              </a:rPr>
              <a:t> </a:t>
            </a:r>
            <a:r>
              <a:rPr lang="en-US" altLang="zh-TW" sz="2000" b="0" i="0" u="none" strike="noStrike" baseline="0" dirty="0">
                <a:latin typeface="Times New Roman" panose="02020603050405020304" pitchFamily="18" charset="0"/>
                <a:cs typeface="Times New Roman" panose="02020603050405020304" pitchFamily="18" charset="0"/>
              </a:rPr>
              <a:t>maintained, then precautions such as restricting access to the work area to specified personnel,</a:t>
            </a:r>
            <a:r>
              <a:rPr lang="zh-TW" altLang="en-US" sz="2000" b="0" i="0" u="none" strike="noStrike" baseline="0" dirty="0">
                <a:latin typeface="Times New Roman" panose="02020603050405020304" pitchFamily="18" charset="0"/>
                <a:cs typeface="Times New Roman" panose="02020603050405020304" pitchFamily="18" charset="0"/>
              </a:rPr>
              <a:t> </a:t>
            </a:r>
            <a:r>
              <a:rPr lang="en-US" altLang="zh-TW" sz="2000" b="0" i="0" u="none" strike="noStrike" baseline="0" dirty="0">
                <a:latin typeface="Times New Roman" panose="02020603050405020304" pitchFamily="18" charset="0"/>
                <a:cs typeface="Times New Roman" panose="02020603050405020304" pitchFamily="18" charset="0"/>
              </a:rPr>
              <a:t>generation of clearly defined work protocols and maintenance procedures should be considered.</a:t>
            </a:r>
            <a:r>
              <a:rPr lang="zh-TW" altLang="en-US" sz="2000" b="0" i="0" u="none" strike="noStrike" baseline="0" dirty="0">
                <a:latin typeface="Times New Roman" panose="02020603050405020304" pitchFamily="18" charset="0"/>
                <a:cs typeface="Times New Roman" panose="02020603050405020304" pitchFamily="18" charset="0"/>
              </a:rPr>
              <a:t> </a:t>
            </a:r>
            <a:endParaRPr lang="en-US" altLang="zh-TW" sz="2000" b="0" i="0" u="none" strike="noStrike" baseline="0" dirty="0">
              <a:latin typeface="Times New Roman" panose="02020603050405020304" pitchFamily="18" charset="0"/>
              <a:cs typeface="Times New Roman" panose="02020603050405020304" pitchFamily="18" charset="0"/>
            </a:endParaRPr>
          </a:p>
          <a:p>
            <a:pPr indent="0">
              <a:buNone/>
            </a:pPr>
            <a:r>
              <a:rPr lang="zh-TW" altLang="en-US" sz="2000" dirty="0">
                <a:latin typeface="標楷體" panose="03000509000000000000" pitchFamily="65" charset="-120"/>
                <a:ea typeface="標楷體" panose="03000509000000000000" pitchFamily="65" charset="-120"/>
              </a:rPr>
              <a:t>如果</a:t>
            </a:r>
            <a:r>
              <a:rPr lang="zh-TW" altLang="en-US" sz="2000" dirty="0">
                <a:solidFill>
                  <a:schemeClr val="accent2"/>
                </a:solidFill>
                <a:latin typeface="標楷體" panose="03000509000000000000" pitchFamily="65" charset="-120"/>
                <a:ea typeface="標楷體" panose="03000509000000000000" pitchFamily="65" charset="-120"/>
              </a:rPr>
              <a:t>必須在潔淨室</a:t>
            </a:r>
            <a:r>
              <a:rPr lang="zh-TW" altLang="en-US" sz="2000" dirty="0">
                <a:latin typeface="標楷體" panose="03000509000000000000" pitchFamily="65" charset="-120"/>
                <a:ea typeface="標楷體" panose="03000509000000000000" pitchFamily="65" charset="-120"/>
              </a:rPr>
              <a:t>進行</a:t>
            </a:r>
            <a:r>
              <a:rPr lang="zh-TW" altLang="en-US" sz="2000" dirty="0">
                <a:solidFill>
                  <a:schemeClr val="accent2"/>
                </a:solidFill>
                <a:latin typeface="標楷體" panose="03000509000000000000" pitchFamily="65" charset="-120"/>
                <a:ea typeface="標楷體" panose="03000509000000000000" pitchFamily="65" charset="-120"/>
              </a:rPr>
              <a:t>維護</a:t>
            </a:r>
            <a:r>
              <a:rPr lang="zh-TW" altLang="en-US" sz="2000" dirty="0">
                <a:latin typeface="標楷體" panose="03000509000000000000" pitchFamily="65" charset="-120"/>
                <a:ea typeface="標楷體" panose="03000509000000000000" pitchFamily="65" charset="-120"/>
              </a:rPr>
              <a:t>，並且</a:t>
            </a:r>
            <a:r>
              <a:rPr lang="zh-TW" altLang="en-US" sz="2000" dirty="0">
                <a:solidFill>
                  <a:schemeClr val="accent2"/>
                </a:solidFill>
                <a:latin typeface="標楷體" panose="03000509000000000000" pitchFamily="65" charset="-120"/>
                <a:ea typeface="標楷體" panose="03000509000000000000" pitchFamily="65" charset="-120"/>
              </a:rPr>
              <a:t>無法保持所需的清潔或無菌標準</a:t>
            </a:r>
            <a:r>
              <a:rPr lang="zh-TW" altLang="en-US" sz="2000" dirty="0">
                <a:latin typeface="標楷體" panose="03000509000000000000" pitchFamily="65" charset="-120"/>
                <a:ea typeface="標楷體" panose="03000509000000000000" pitchFamily="65" charset="-120"/>
              </a:rPr>
              <a:t>，則</a:t>
            </a:r>
            <a:r>
              <a:rPr lang="zh-TW" altLang="en-US" sz="2000" dirty="0">
                <a:solidFill>
                  <a:srgbClr val="FF0000"/>
                </a:solidFill>
                <a:latin typeface="標楷體" panose="03000509000000000000" pitchFamily="65" charset="-120"/>
                <a:ea typeface="標楷體" panose="03000509000000000000" pitchFamily="65" charset="-120"/>
              </a:rPr>
              <a:t>應考慮採取預防措施，</a:t>
            </a:r>
            <a:r>
              <a:rPr lang="zh-TW" altLang="en-US" sz="2000" dirty="0">
                <a:solidFill>
                  <a:srgbClr val="00B050"/>
                </a:solidFill>
                <a:latin typeface="標楷體" panose="03000509000000000000" pitchFamily="65" charset="-120"/>
                <a:ea typeface="標楷體" panose="03000509000000000000" pitchFamily="65" charset="-120"/>
              </a:rPr>
              <a:t>例如限制指定人員進入工作區域、制定明確定義的工作協議和維護程序。</a:t>
            </a:r>
            <a:endParaRPr lang="en-US" altLang="zh-TW" sz="2000" dirty="0">
              <a:solidFill>
                <a:srgbClr val="00B050"/>
              </a:solidFill>
            </a:endParaRPr>
          </a:p>
          <a:p>
            <a:r>
              <a:rPr lang="en-US" altLang="zh-TW" sz="2000" b="0" i="0" u="none" strike="noStrike" baseline="0" dirty="0">
                <a:latin typeface="Times New Roman" panose="02020603050405020304" pitchFamily="18" charset="0"/>
                <a:cs typeface="Times New Roman" panose="02020603050405020304" pitchFamily="18" charset="0"/>
              </a:rPr>
              <a:t>Additional cleaning, disinfection and environmental monitoring should also be considered. If</a:t>
            </a:r>
            <a:r>
              <a:rPr lang="zh-TW" altLang="en-US" sz="2000" b="0" i="0" u="none" strike="noStrike" baseline="0" dirty="0">
                <a:latin typeface="Times New Roman" panose="02020603050405020304" pitchFamily="18" charset="0"/>
                <a:cs typeface="Times New Roman" panose="02020603050405020304" pitchFamily="18" charset="0"/>
              </a:rPr>
              <a:t> </a:t>
            </a:r>
            <a:r>
              <a:rPr lang="en-US" altLang="zh-TW" sz="2000" b="0" i="0" u="none" strike="noStrike" baseline="0" dirty="0" err="1">
                <a:latin typeface="Times New Roman" panose="02020603050405020304" pitchFamily="18" charset="0"/>
                <a:cs typeface="Times New Roman" panose="02020603050405020304" pitchFamily="18" charset="0"/>
              </a:rPr>
              <a:t>sterilisation</a:t>
            </a:r>
            <a:r>
              <a:rPr lang="en-US" altLang="zh-TW" sz="2000" b="0" i="0" u="none" strike="noStrike" baseline="0" dirty="0">
                <a:latin typeface="Times New Roman" panose="02020603050405020304" pitchFamily="18" charset="0"/>
                <a:cs typeface="Times New Roman" panose="02020603050405020304" pitchFamily="18" charset="0"/>
              </a:rPr>
              <a:t> of equipment is required, it should be carried out, wherever possible, after complete</a:t>
            </a:r>
            <a:r>
              <a:rPr lang="zh-TW" altLang="en-US" sz="2000" b="0" i="0" u="none" strike="noStrike" baseline="0" dirty="0">
                <a:latin typeface="Times New Roman" panose="02020603050405020304" pitchFamily="18" charset="0"/>
                <a:cs typeface="Times New Roman" panose="02020603050405020304" pitchFamily="18" charset="0"/>
              </a:rPr>
              <a:t> </a:t>
            </a:r>
            <a:r>
              <a:rPr lang="en-US" altLang="zh-TW" sz="2000" b="0" i="0" u="none" strike="noStrike" baseline="0" dirty="0">
                <a:latin typeface="Times New Roman" panose="02020603050405020304" pitchFamily="18" charset="0"/>
                <a:cs typeface="Times New Roman" panose="02020603050405020304" pitchFamily="18" charset="0"/>
              </a:rPr>
              <a:t>reassembly.</a:t>
            </a:r>
          </a:p>
          <a:p>
            <a:pPr marL="230400" indent="0">
              <a:buNone/>
            </a:pPr>
            <a:r>
              <a:rPr lang="zh-TW" altLang="en-US" sz="2000" dirty="0">
                <a:solidFill>
                  <a:srgbClr val="00B050"/>
                </a:solidFill>
                <a:latin typeface="標楷體" panose="03000509000000000000" pitchFamily="65" charset="-120"/>
                <a:ea typeface="標楷體" panose="03000509000000000000" pitchFamily="65" charset="-120"/>
              </a:rPr>
              <a:t>還應考慮額外的清潔、消毒和環境監測</a:t>
            </a:r>
            <a:r>
              <a:rPr lang="zh-TW" altLang="en-US" sz="2000" dirty="0">
                <a:latin typeface="標楷體" panose="03000509000000000000" pitchFamily="65" charset="-120"/>
                <a:ea typeface="標楷體" panose="03000509000000000000" pitchFamily="65" charset="-120"/>
              </a:rPr>
              <a:t>。需滅菌者，應盡可能在完成組裝設備進行。</a:t>
            </a:r>
          </a:p>
          <a:p>
            <a:pPr marL="0" indent="0">
              <a:buNone/>
            </a:pPr>
            <a:endParaRPr lang="zh-TW" altLang="en-US" sz="2000" dirty="0">
              <a:latin typeface="Times New Roman" panose="02020603050405020304" pitchFamily="18" charset="0"/>
              <a:cs typeface="Times New Roman" panose="02020603050405020304" pitchFamily="18" charset="0"/>
            </a:endParaRPr>
          </a:p>
          <a:p>
            <a:endParaRPr lang="zh-TW" altLang="en-US" dirty="0"/>
          </a:p>
        </p:txBody>
      </p:sp>
      <p:pic>
        <p:nvPicPr>
          <p:cNvPr id="9" name="圖片 8">
            <a:extLst>
              <a:ext uri="{FF2B5EF4-FFF2-40B4-BE49-F238E27FC236}">
                <a16:creationId xmlns:a16="http://schemas.microsoft.com/office/drawing/2014/main" id="{2A0D1AA3-72BA-479E-B142-FA83D5BCE9AA}"/>
              </a:ext>
            </a:extLst>
          </p:cNvPr>
          <p:cNvPicPr>
            <a:picLocks noChangeAspect="1"/>
          </p:cNvPicPr>
          <p:nvPr/>
        </p:nvPicPr>
        <p:blipFill>
          <a:blip r:embed="rId3"/>
          <a:stretch>
            <a:fillRect/>
          </a:stretch>
        </p:blipFill>
        <p:spPr>
          <a:xfrm>
            <a:off x="2371061" y="4942013"/>
            <a:ext cx="8606991" cy="1681959"/>
          </a:xfrm>
          <a:prstGeom prst="rect">
            <a:avLst/>
          </a:prstGeom>
          <a:ln>
            <a:noFill/>
          </a:ln>
          <a:effectLst>
            <a:outerShdw blurRad="292100" dist="139700" dir="2700000" algn="tl" rotWithShape="0">
              <a:srgbClr val="333333">
                <a:alpha val="65000"/>
              </a:srgbClr>
            </a:outerShdw>
          </a:effectLst>
        </p:spPr>
      </p:pic>
      <p:sp>
        <p:nvSpPr>
          <p:cNvPr id="4" name="投影片編號版面配置區 3">
            <a:extLst>
              <a:ext uri="{FF2B5EF4-FFF2-40B4-BE49-F238E27FC236}">
                <a16:creationId xmlns:a16="http://schemas.microsoft.com/office/drawing/2014/main" id="{75867AD8-2B45-D213-A410-3D3BB5B929ED}"/>
              </a:ext>
            </a:extLst>
          </p:cNvPr>
          <p:cNvSpPr>
            <a:spLocks noGrp="1"/>
          </p:cNvSpPr>
          <p:nvPr>
            <p:ph type="sldNum" sz="quarter" idx="12"/>
          </p:nvPr>
        </p:nvSpPr>
        <p:spPr/>
        <p:txBody>
          <a:bodyPr/>
          <a:lstStyle/>
          <a:p>
            <a:fld id="{611BCEFE-BDF1-493B-A65E-0AA2B9BEEBF0}" type="slidenum">
              <a:rPr lang="zh-TW" altLang="en-US" smtClean="0"/>
              <a:t>8</a:t>
            </a:fld>
            <a:endParaRPr lang="zh-TW" altLang="en-US" dirty="0"/>
          </a:p>
        </p:txBody>
      </p:sp>
    </p:spTree>
    <p:extLst>
      <p:ext uri="{BB962C8B-B14F-4D97-AF65-F5344CB8AC3E}">
        <p14:creationId xmlns:p14="http://schemas.microsoft.com/office/powerpoint/2010/main" val="292721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418882E-6EBA-1F1B-2C44-5C311628050B}"/>
              </a:ext>
            </a:extLst>
          </p:cNvPr>
          <p:cNvSpPr>
            <a:spLocks noGrp="1"/>
          </p:cNvSpPr>
          <p:nvPr>
            <p:ph idx="1"/>
          </p:nvPr>
        </p:nvSpPr>
        <p:spPr/>
        <p:txBody>
          <a:bodyPr>
            <a:normAutofit fontScale="92500" lnSpcReduction="10000"/>
          </a:bodyPr>
          <a:lstStyle/>
          <a:p>
            <a:pPr algn="l"/>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5.4  The cleaning process should be validated to be able to:</a:t>
            </a:r>
          </a:p>
          <a:p>
            <a:pPr marL="614363" indent="-342900"/>
            <a:r>
              <a:rPr lang="en-US" altLang="zh-TW" sz="2000" b="0" i="0" u="none" strike="noStrike" baseline="0" dirty="0" err="1">
                <a:latin typeface="Times New Roman" panose="02020603050405020304" pitchFamily="18" charset="0"/>
                <a:ea typeface="標楷體" panose="03000509000000000000" pitchFamily="65" charset="-120"/>
                <a:cs typeface="Times New Roman" panose="02020603050405020304" pitchFamily="18" charset="0"/>
              </a:rPr>
              <a:t>i</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remove any residue or debris that would detrimentally impact the effectiveness of the</a:t>
            </a:r>
            <a:r>
              <a:rPr lang="zh-TW" altLang="en-US"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disinfecting agent used,</a:t>
            </a:r>
          </a:p>
          <a:p>
            <a:pPr marL="609600" indent="-342900"/>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ii.</a:t>
            </a:r>
            <a:r>
              <a:rPr lang="zh-TW" altLang="en-US"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minimize chemical, microbial and particulate contamination of the product during the process</a:t>
            </a:r>
            <a:r>
              <a:rPr lang="zh-TW" altLang="en-US"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and prior to disinfection.</a:t>
            </a:r>
          </a:p>
          <a:p>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5.4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清潔</a:t>
            </a:r>
            <a:r>
              <a:rPr lang="zh-TW" altLang="en-US" sz="2000" dirty="0"/>
              <a:t>程序</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應經過驗證</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p>
          <a:p>
            <a:pPr marL="614363" lvl="1" indent="-342900">
              <a:spcBef>
                <a:spcPts val="1000"/>
              </a:spcBef>
            </a:pPr>
            <a:r>
              <a:rPr lang="en-US" altLang="zh-TW" sz="2100" dirty="0" err="1"/>
              <a:t>i</a:t>
            </a:r>
            <a:r>
              <a:rPr lang="en-US" altLang="zh-TW" sz="2100" dirty="0"/>
              <a:t>.</a:t>
            </a:r>
            <a:r>
              <a:rPr lang="zh-TW" altLang="en-US" sz="2100" dirty="0"/>
              <a:t>  清除會對所用消毒劑有效性，產生不利影響的任何殘留物或碎屑</a:t>
            </a:r>
            <a:endParaRPr lang="en-US" altLang="zh-TW" sz="2100" dirty="0"/>
          </a:p>
          <a:p>
            <a:pPr marL="614363" lvl="1" indent="-342900">
              <a:spcBef>
                <a:spcPts val="1000"/>
              </a:spcBef>
            </a:pPr>
            <a:r>
              <a:rPr lang="en-US" altLang="zh-TW" sz="2100" dirty="0"/>
              <a:t>ii.</a:t>
            </a:r>
            <a:r>
              <a:rPr lang="zh-TW" altLang="en-US" sz="2100" dirty="0"/>
              <a:t> 在產品流程進行中和消毒之前，最大限度地減少產品的化學、微生物和顆粒污染。</a:t>
            </a:r>
            <a:endParaRPr lang="en-US" altLang="zh-TW" sz="2100" dirty="0"/>
          </a:p>
          <a:p>
            <a:pPr algn="l"/>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5.5 </a:t>
            </a:r>
            <a:r>
              <a:rPr lang="zh-TW" altLang="en-US"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For aseptic processes, direct and indirect product contact parts should be </a:t>
            </a:r>
            <a:r>
              <a:rPr lang="en-US" altLang="zh-TW" sz="2000" b="0" i="0" u="none" strike="noStrike" baseline="0" dirty="0" err="1">
                <a:latin typeface="Times New Roman" panose="02020603050405020304" pitchFamily="18" charset="0"/>
                <a:ea typeface="標楷體" panose="03000509000000000000" pitchFamily="65" charset="-120"/>
                <a:cs typeface="Times New Roman" panose="02020603050405020304" pitchFamily="18" charset="0"/>
              </a:rPr>
              <a:t>sterilised</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Direct</a:t>
            </a:r>
            <a:r>
              <a:rPr lang="zh-TW" altLang="en-US"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product contact parts are those that the product passes through, such as filling needles or pumps.</a:t>
            </a:r>
          </a:p>
          <a:p>
            <a:pPr algn="l"/>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無菌操作中，</a:t>
            </a:r>
            <a:r>
              <a:rPr lang="zh-TW" altLang="en-US" sz="2000"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直接和間接接觸產品</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的部分</a:t>
            </a:r>
            <a:r>
              <a:rPr lang="zh-TW" altLang="en-US" sz="2000"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應進行滅菌</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。直接接觸產品包含有經過產品的零件，例如</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灌裝針或泵</a:t>
            </a:r>
            <a:endPar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endParaRPr>
          </a:p>
          <a:p>
            <a:pPr algn="l"/>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Indirect product contact parts are equipment parts that do not contact the product, but may come into</a:t>
            </a:r>
            <a:r>
              <a:rPr lang="zh-TW" altLang="en-US"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contact with other </a:t>
            </a:r>
            <a:r>
              <a:rPr lang="en-US" altLang="zh-TW" sz="2000" b="0" i="0" u="none" strike="noStrike" baseline="0" dirty="0" err="1">
                <a:latin typeface="Times New Roman" panose="02020603050405020304" pitchFamily="18" charset="0"/>
                <a:ea typeface="標楷體" panose="03000509000000000000" pitchFamily="65" charset="-120"/>
                <a:cs typeface="Times New Roman" panose="02020603050405020304" pitchFamily="18" charset="0"/>
              </a:rPr>
              <a:t>sterilised</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surfaces, the sterility of which is critical to the overall product sterility</a:t>
            </a:r>
            <a:r>
              <a:rPr lang="zh-TW" altLang="en-US"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(e.g. </a:t>
            </a:r>
            <a:r>
              <a:rPr lang="en-US" altLang="zh-TW" sz="2000" b="0" i="0" u="none" strike="noStrike" baseline="0" dirty="0" err="1">
                <a:latin typeface="Times New Roman" panose="02020603050405020304" pitchFamily="18" charset="0"/>
                <a:ea typeface="標楷體" panose="03000509000000000000" pitchFamily="65" charset="-120"/>
                <a:cs typeface="Times New Roman" panose="02020603050405020304" pitchFamily="18" charset="0"/>
              </a:rPr>
              <a:t>sterilised</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items such as stopper bowls and guides, and </a:t>
            </a:r>
            <a:r>
              <a:rPr lang="en-US" altLang="zh-TW" sz="2000" b="0" i="0" u="none" strike="noStrike" baseline="0" dirty="0" err="1">
                <a:latin typeface="Times New Roman" panose="02020603050405020304" pitchFamily="18" charset="0"/>
                <a:ea typeface="標楷體" panose="03000509000000000000" pitchFamily="65" charset="-120"/>
                <a:cs typeface="Times New Roman" panose="02020603050405020304" pitchFamily="18" charset="0"/>
              </a:rPr>
              <a:t>sterilised</a:t>
            </a:r>
            <a:r>
              <a:rPr lang="en-US" altLang="zh-TW" sz="2000" b="0" i="0" u="none" strike="noStrike" baseline="0" dirty="0">
                <a:latin typeface="Times New Roman" panose="02020603050405020304" pitchFamily="18" charset="0"/>
                <a:ea typeface="標楷體" panose="03000509000000000000" pitchFamily="65" charset="-120"/>
                <a:cs typeface="Times New Roman" panose="02020603050405020304" pitchFamily="18" charset="0"/>
              </a:rPr>
              <a:t> components).</a:t>
            </a:r>
          </a:p>
          <a:p>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間接接觸產品</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的部件，是不直接接觸產品，但可能與其他無菌表面接觸的設備部件，對整個產品的無菌性至關重要（例如，</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橡皮塞貯盆和軌道等無菌物品以及無菌組件）</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lgn="l"/>
            <a:r>
              <a:rPr lang="en-US" altLang="zh-TW" sz="2000" b="0" i="0" u="none" strike="noStrike" baseline="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5.6 </a:t>
            </a:r>
            <a:r>
              <a:rPr lang="zh-TW" altLang="en-US" sz="2000" b="0" i="0" u="none" strike="noStrike" baseline="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All equipment such as </a:t>
            </a:r>
            <a:r>
              <a:rPr lang="en-US" altLang="zh-TW" sz="2000" b="0" i="0" u="none" strike="noStrike" baseline="0" dirty="0" err="1">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sterilisers</a:t>
            </a:r>
            <a:r>
              <a:rPr lang="en-US" altLang="zh-TW" sz="2000" b="0" i="0" u="none" strike="noStrike" baseline="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 air handling systems (including air filtration) and water</a:t>
            </a:r>
            <a:r>
              <a:rPr lang="zh-TW" altLang="en-US" sz="2000" b="0" i="0" u="none" strike="noStrike" baseline="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systems should be subject to qualification, monitoring and planned maintenance. Upon completion of</a:t>
            </a:r>
            <a:r>
              <a:rPr lang="zh-TW" altLang="en-US" sz="2000" b="0" i="0" u="none" strike="noStrike" baseline="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0" i="0" u="none" strike="noStrike" baseline="0" dirty="0">
                <a:solidFill>
                  <a:schemeClr val="bg1">
                    <a:lumMod val="65000"/>
                  </a:schemeClr>
                </a:solidFill>
                <a:latin typeface="Times New Roman" panose="02020603050405020304" pitchFamily="18" charset="0"/>
                <a:ea typeface="標楷體" panose="03000509000000000000" pitchFamily="65" charset="-120"/>
                <a:cs typeface="Times New Roman" panose="02020603050405020304" pitchFamily="18" charset="0"/>
              </a:rPr>
              <a:t>maintenance, their return to use should be approved.</a:t>
            </a:r>
          </a:p>
        </p:txBody>
      </p:sp>
      <p:sp>
        <p:nvSpPr>
          <p:cNvPr id="4" name="投影片編號版面配置區 3">
            <a:extLst>
              <a:ext uri="{FF2B5EF4-FFF2-40B4-BE49-F238E27FC236}">
                <a16:creationId xmlns:a16="http://schemas.microsoft.com/office/drawing/2014/main" id="{009BA5F0-0B51-DB52-4C36-F1A6B08FD274}"/>
              </a:ext>
            </a:extLst>
          </p:cNvPr>
          <p:cNvSpPr>
            <a:spLocks noGrp="1"/>
          </p:cNvSpPr>
          <p:nvPr>
            <p:ph type="sldNum" sz="quarter" idx="12"/>
          </p:nvPr>
        </p:nvSpPr>
        <p:spPr/>
        <p:txBody>
          <a:bodyPr/>
          <a:lstStyle/>
          <a:p>
            <a:fld id="{611BCEFE-BDF1-493B-A65E-0AA2B9BEEBF0}" type="slidenum">
              <a:rPr lang="zh-TW" altLang="en-US" smtClean="0"/>
              <a:t>9</a:t>
            </a:fld>
            <a:endParaRPr lang="zh-TW" altLang="en-US" dirty="0"/>
          </a:p>
        </p:txBody>
      </p:sp>
      <p:pic>
        <p:nvPicPr>
          <p:cNvPr id="5" name="圖片 4">
            <a:extLst>
              <a:ext uri="{FF2B5EF4-FFF2-40B4-BE49-F238E27FC236}">
                <a16:creationId xmlns:a16="http://schemas.microsoft.com/office/drawing/2014/main" id="{081D760A-8008-FB5A-91B2-EDCF9754EE9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84894" y="5854601"/>
            <a:ext cx="4150503" cy="876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514378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1944</TotalTime>
  <Words>9962</Words>
  <Application>Microsoft Office PowerPoint</Application>
  <PresentationFormat>寬螢幕</PresentationFormat>
  <Paragraphs>413</Paragraphs>
  <Slides>46</Slides>
  <Notes>24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46</vt:i4>
      </vt:variant>
    </vt:vector>
  </HeadingPairs>
  <TitlesOfParts>
    <vt:vector size="53" baseType="lpstr">
      <vt:lpstr>標楷體</vt:lpstr>
      <vt:lpstr>arial</vt:lpstr>
      <vt:lpstr>arial</vt:lpstr>
      <vt:lpstr>Calibri</vt:lpstr>
      <vt:lpstr>Calibri Light</vt:lpstr>
      <vt:lpstr>Times New Roman</vt:lpstr>
      <vt:lpstr>Office 佈景主題</vt:lpstr>
      <vt:lpstr>PIC/S -5,6,7,8(part)</vt:lpstr>
      <vt:lpstr>關於友德國際</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謝謝您的閱覽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Sally Hsieh</dc:creator>
  <cp:lastModifiedBy>Sally Hsieh</cp:lastModifiedBy>
  <cp:revision>6</cp:revision>
  <dcterms:created xsi:type="dcterms:W3CDTF">2022-10-13T06:42:11Z</dcterms:created>
  <dcterms:modified xsi:type="dcterms:W3CDTF">2023-01-20T16:35:54Z</dcterms:modified>
</cp:coreProperties>
</file>